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3" d="2"/>
        <a:sy n="3" d="2"/>
      </p:scale>
      <p:origin x="-6" y="-1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D49B9-DF6A-5AA0-C8A4-9CF298645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CE420A-E3CA-22D9-6391-C657A219A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6E1BF2-AD31-7055-3653-7A9442065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EA0A-6D45-44E8-8603-DCF57E92C138}" type="datetimeFigureOut">
              <a:rPr lang="ru-KZ" smtClean="0"/>
              <a:t>09.02.2026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A5D899-E6D4-7FF3-8C5B-A1D58D850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6C5F1-4E13-DECC-8647-B53AFC93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242A-7A55-4AAD-B9B1-5D26F69A012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3218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F04AE-A3A4-0F59-7B1F-84D54DA6F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A3C406-E3FE-380E-BD02-511360DDC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4A439C-9D03-E176-7A43-82C9AEC6C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EA0A-6D45-44E8-8603-DCF57E92C138}" type="datetimeFigureOut">
              <a:rPr lang="ru-KZ" smtClean="0"/>
              <a:t>09.02.2026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328690-C1B7-31A0-C950-FF49A2C27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9630AE-257C-4BF4-5D81-C804DD147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242A-7A55-4AAD-B9B1-5D26F69A012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2514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20F8CA-83D4-3415-93BA-5706D808C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4DEC8E-A5D4-8C82-9399-44E83FBEF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309416-2653-9399-3FB4-6B4EC0DDE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EA0A-6D45-44E8-8603-DCF57E92C138}" type="datetimeFigureOut">
              <a:rPr lang="ru-KZ" smtClean="0"/>
              <a:t>09.02.2026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B4902-139D-0100-B57A-5EF13F28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A13C93-20ED-3DC2-4F06-D44AD4A8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242A-7A55-4AAD-B9B1-5D26F69A012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5575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2689A-2ECE-8F43-655C-7005E903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516F32-1FEA-7DAA-7D81-D54E96A8E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267F45-2F77-39F2-5C65-5F24341A3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EA0A-6D45-44E8-8603-DCF57E92C138}" type="datetimeFigureOut">
              <a:rPr lang="ru-KZ" smtClean="0"/>
              <a:t>09.02.2026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18B24A-FC13-E4BA-2D3B-9B2201951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279D6-1440-A8C5-9BBF-E76B2FF9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242A-7A55-4AAD-B9B1-5D26F69A012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3705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1873B-F2F4-304F-1F3B-036BC7AF3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00856-D3F2-6AE2-DDF4-7D1E28247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C13BDC-D19A-F387-D12C-DFE3F7BB4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EA0A-6D45-44E8-8603-DCF57E92C138}" type="datetimeFigureOut">
              <a:rPr lang="ru-KZ" smtClean="0"/>
              <a:t>09.02.2026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25C226-7A34-202C-288E-E2FC3BB50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3B741D-895A-FAB9-A6BA-3CF7D812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242A-7A55-4AAD-B9B1-5D26F69A012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00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3F7C1-AE78-CCE1-46E5-AE18F523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6E9FC5-4A73-CE6E-D8DC-D0E965139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FC01E2-08D5-44A4-35AC-F3065B0E1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6B5C22-13A1-2C81-8B0F-C260653C9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EA0A-6D45-44E8-8603-DCF57E92C138}" type="datetimeFigureOut">
              <a:rPr lang="ru-KZ" smtClean="0"/>
              <a:t>09.02.2026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345FD6-21EC-8C2B-0297-1F9C1C599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3590DB-EBEE-F879-AA45-4E7F1056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242A-7A55-4AAD-B9B1-5D26F69A012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5639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1A4-2A9D-513C-BEFB-EBDF6FADD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C44842-1A5A-2E85-ABDF-E2D35ACA8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B09858-F62A-1093-D0FC-16F658E85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764186-80F6-A19E-7641-4E58DBEDC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286ACD-F3C6-76A9-37EA-170F41A54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4044B5-4A09-E75C-D07D-EA279A92B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EA0A-6D45-44E8-8603-DCF57E92C138}" type="datetimeFigureOut">
              <a:rPr lang="ru-KZ" smtClean="0"/>
              <a:t>09.02.2026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7B8985D-EDFC-C34A-2830-A65F3A37C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81D3CD-2E29-260E-2824-50AFEE11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242A-7A55-4AAD-B9B1-5D26F69A012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576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213C9-FBEF-81B8-CDF2-614CA7FC3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2B41C2-EB01-B644-BA05-5198650D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EA0A-6D45-44E8-8603-DCF57E92C138}" type="datetimeFigureOut">
              <a:rPr lang="ru-KZ" smtClean="0"/>
              <a:t>09.02.2026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7420E6-BD7C-95B0-1A2B-C201855A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45E46C-9813-A54D-A434-7AA06686B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242A-7A55-4AAD-B9B1-5D26F69A012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925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825B17-E097-21E1-EA85-E7D6BB82D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EA0A-6D45-44E8-8603-DCF57E92C138}" type="datetimeFigureOut">
              <a:rPr lang="ru-KZ" smtClean="0"/>
              <a:t>09.02.2026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7A0496-C9B3-C8A3-569C-4A0BE180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C72B0B-1CCC-2AF2-6B74-CDF226B3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242A-7A55-4AAD-B9B1-5D26F69A012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379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23A10-BA15-977B-21A2-2D55B3D97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004D21-B07A-B186-3791-3D82F8B01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28E7C9-20AB-CFF1-0A89-FD4976F73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DC9F44-7CB4-D578-1F67-1B174501A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EA0A-6D45-44E8-8603-DCF57E92C138}" type="datetimeFigureOut">
              <a:rPr lang="ru-KZ" smtClean="0"/>
              <a:t>09.02.2026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25363B-6EEF-2BE2-7600-307814203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B0999E-89D9-5122-9063-52F55BF6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242A-7A55-4AAD-B9B1-5D26F69A012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9560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7D56C-4A54-AE1F-4184-D54C5B32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68B3FF-DC68-2B64-5D30-36B010130B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B39C59-742F-76A8-1445-6CA6200CF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BFB5CD-5BA9-8DFC-E726-A1F5F7AD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EA0A-6D45-44E8-8603-DCF57E92C138}" type="datetimeFigureOut">
              <a:rPr lang="ru-KZ" smtClean="0"/>
              <a:t>09.02.2026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2B187A-4CEF-D249-EC6E-B51121C0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0EDF42-351A-6184-E045-4E57CF626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242A-7A55-4AAD-B9B1-5D26F69A012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270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66B6F-C3B8-18CD-C39C-2BB06FFEC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AFD065-E1FD-8544-8707-AD6DFBEC4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A0BBA-55D9-D652-9200-37D0A1BD7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CEEA0A-6D45-44E8-8603-DCF57E92C138}" type="datetimeFigureOut">
              <a:rPr lang="ru-KZ" smtClean="0"/>
              <a:t>09.02.2026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A2288-FD6C-A026-DCE6-E40EEFE7A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FD6BD7-FD04-E5B3-6CAA-D86E2E4FD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09242A-7A55-4AAD-B9B1-5D26F69A012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5522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92AF4-0F73-8FE9-522A-D162D60BE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WSN </a:t>
            </a:r>
            <a:r>
              <a:rPr lang="ru-RU" dirty="0" err="1"/>
              <a:t>жүйелерінде</a:t>
            </a:r>
            <a:r>
              <a:rPr lang="ru-RU" dirty="0"/>
              <a:t> </a:t>
            </a:r>
            <a:r>
              <a:rPr lang="ru-RU" dirty="0" err="1"/>
              <a:t>сымсыз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беру 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952E8C-9811-C027-09DF-1272439736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dirty="0"/>
              <a:t>09.02.2026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735766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A582D4-5AD0-E426-7F2D-02456A12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Қабылданған</a:t>
            </a:r>
            <a:r>
              <a:rPr lang="ru-RU" dirty="0"/>
              <a:t> сигнал неге </a:t>
            </a:r>
            <a:r>
              <a:rPr lang="ru-RU" dirty="0" err="1"/>
              <a:t>төмендейді</a:t>
            </a:r>
            <a:r>
              <a:rPr lang="ru-RU" dirty="0"/>
              <a:t>?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9AB540-A17E-9EFA-CCA4-39DFC66B3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қашықтық</a:t>
            </a:r>
            <a:r>
              <a:rPr lang="ru-RU" dirty="0"/>
              <a:t> </a:t>
            </a:r>
            <a:r>
              <a:rPr lang="ru-RU" dirty="0" err="1"/>
              <a:t>артты</a:t>
            </a:r>
            <a:r>
              <a:rPr lang="ru-RU" dirty="0"/>
              <a:t> → </a:t>
            </a:r>
            <a:r>
              <a:rPr lang="ru-RU" dirty="0" err="1"/>
              <a:t>әлсіреу</a:t>
            </a:r>
            <a:r>
              <a:rPr lang="ru-RU" dirty="0"/>
              <a:t> </a:t>
            </a:r>
            <a:r>
              <a:rPr lang="ru-RU" dirty="0" err="1"/>
              <a:t>өседі</a:t>
            </a:r>
            <a:endParaRPr lang="ru-RU" dirty="0"/>
          </a:p>
          <a:p>
            <a:r>
              <a:rPr lang="ru-RU" dirty="0" err="1"/>
              <a:t>қабырға</a:t>
            </a:r>
            <a:r>
              <a:rPr lang="ru-RU" dirty="0"/>
              <a:t>/бетон/металл → </a:t>
            </a:r>
            <a:r>
              <a:rPr lang="ru-RU" dirty="0" err="1"/>
              <a:t>жұтады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шағылдырады</a:t>
            </a:r>
            <a:endParaRPr lang="ru-RU" dirty="0"/>
          </a:p>
          <a:p>
            <a:r>
              <a:rPr lang="ru-RU" dirty="0"/>
              <a:t>антенна </a:t>
            </a:r>
            <a:r>
              <a:rPr lang="ru-RU" dirty="0" err="1"/>
              <a:t>дұрыс</a:t>
            </a:r>
            <a:r>
              <a:rPr lang="ru-RU" dirty="0"/>
              <a:t> </a:t>
            </a:r>
            <a:r>
              <a:rPr lang="ru-RU" dirty="0" err="1"/>
              <a:t>қойылмаған</a:t>
            </a:r>
            <a:r>
              <a:rPr lang="ru-RU" dirty="0"/>
              <a:t> → </a:t>
            </a:r>
            <a:r>
              <a:rPr lang="ru-RU" dirty="0" err="1"/>
              <a:t>пайдалы</a:t>
            </a:r>
            <a:r>
              <a:rPr lang="ru-RU" dirty="0"/>
              <a:t> сигнал </a:t>
            </a:r>
            <a:r>
              <a:rPr lang="ru-RU" dirty="0" err="1"/>
              <a:t>азаяды</a:t>
            </a:r>
            <a:endParaRPr lang="ru-RU" dirty="0"/>
          </a:p>
          <a:p>
            <a:r>
              <a:rPr lang="ru-RU" dirty="0" err="1"/>
              <a:t>эфирде</a:t>
            </a:r>
            <a:r>
              <a:rPr lang="ru-RU" dirty="0"/>
              <a:t> </a:t>
            </a:r>
            <a:r>
              <a:rPr lang="ru-RU" dirty="0" err="1"/>
              <a:t>кедергі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→ </a:t>
            </a:r>
            <a:r>
              <a:rPr lang="en-US" dirty="0"/>
              <a:t>SNR </a:t>
            </a:r>
            <a:r>
              <a:rPr lang="ru-RU" dirty="0" err="1"/>
              <a:t>төмендейді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4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70AE9-0904-B99D-2514-6D8F48BE1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772" y="-219013"/>
            <a:ext cx="10515600" cy="1325563"/>
          </a:xfrm>
        </p:spPr>
        <p:txBody>
          <a:bodyPr/>
          <a:lstStyle/>
          <a:p>
            <a:r>
              <a:rPr lang="en-US" b="1" dirty="0"/>
              <a:t>Link Budget 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B10E78-3C6B-D37F-710A-DFE6DC9AA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974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Link Budget</a:t>
            </a:r>
            <a:r>
              <a:rPr lang="en-US" dirty="0"/>
              <a:t> — </a:t>
            </a:r>
            <a:r>
              <a:rPr lang="ru-RU" dirty="0" err="1"/>
              <a:t>жіберілген</a:t>
            </a:r>
            <a:r>
              <a:rPr lang="ru-RU" dirty="0"/>
              <a:t> </a:t>
            </a:r>
            <a:r>
              <a:rPr lang="ru-RU" dirty="0" err="1"/>
              <a:t>сигналдың</a:t>
            </a:r>
            <a:r>
              <a:rPr lang="ru-RU" dirty="0"/>
              <a:t> </a:t>
            </a:r>
            <a:r>
              <a:rPr lang="ru-RU" dirty="0" err="1"/>
              <a:t>қуаты</a:t>
            </a:r>
            <a:r>
              <a:rPr lang="ru-RU" dirty="0"/>
              <a:t> </a:t>
            </a:r>
            <a:r>
              <a:rPr lang="ru-RU" b="1" dirty="0" err="1"/>
              <a:t>қабылдағышқа</a:t>
            </a:r>
            <a:r>
              <a:rPr lang="ru-RU" b="1" dirty="0"/>
              <a:t> </a:t>
            </a:r>
            <a:r>
              <a:rPr lang="ru-RU" b="1" dirty="0" err="1"/>
              <a:t>жеткенше</a:t>
            </a:r>
            <a:r>
              <a:rPr lang="ru-RU" dirty="0"/>
              <a:t> </a:t>
            </a:r>
            <a:r>
              <a:rPr lang="ru-RU" dirty="0" err="1"/>
              <a:t>жолда</a:t>
            </a:r>
            <a:r>
              <a:rPr lang="ru-RU" dirty="0"/>
              <a:t> </a:t>
            </a:r>
            <a:r>
              <a:rPr lang="ru-RU" dirty="0" err="1"/>
              <a:t>қанша</a:t>
            </a:r>
            <a:r>
              <a:rPr lang="ru-RU" dirty="0"/>
              <a:t> “</a:t>
            </a:r>
            <a:r>
              <a:rPr lang="ru-RU" dirty="0" err="1"/>
              <a:t>азаятынын</a:t>
            </a:r>
            <a:r>
              <a:rPr lang="ru-RU" dirty="0"/>
              <a:t>”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b="1" dirty="0" err="1"/>
              <a:t>соңында</a:t>
            </a:r>
            <a:r>
              <a:rPr lang="ru-RU" b="1" dirty="0"/>
              <a:t> </a:t>
            </a:r>
            <a:r>
              <a:rPr lang="ru-RU" b="1" dirty="0" err="1"/>
              <a:t>байланысқа</a:t>
            </a:r>
            <a:r>
              <a:rPr lang="ru-RU" b="1" dirty="0"/>
              <a:t> </a:t>
            </a:r>
            <a:r>
              <a:rPr lang="ru-RU" b="1" dirty="0" err="1"/>
              <a:t>жеткілікті</a:t>
            </a:r>
            <a:r>
              <a:rPr lang="ru-RU" b="1" dirty="0"/>
              <a:t> ме</a:t>
            </a:r>
            <a:r>
              <a:rPr lang="ru-RU" dirty="0"/>
              <a:t> </a:t>
            </a:r>
            <a:r>
              <a:rPr lang="ru-RU" dirty="0" err="1"/>
              <a:t>екенін</a:t>
            </a:r>
            <a:r>
              <a:rPr lang="ru-RU" dirty="0"/>
              <a:t> </a:t>
            </a:r>
            <a:r>
              <a:rPr lang="ru-RU" dirty="0" err="1"/>
              <a:t>есептейтін</a:t>
            </a:r>
            <a:r>
              <a:rPr lang="ru-RU" dirty="0"/>
              <a:t> баланс.</a:t>
            </a:r>
            <a:endParaRPr lang="ru-KZ" dirty="0"/>
          </a:p>
        </p:txBody>
      </p:sp>
      <p:pic>
        <p:nvPicPr>
          <p:cNvPr id="5" name="Рисунок 4" descr="Изображение выглядит как текст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24C43E5-CCD2-E5F5-77EE-3C2C016B0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72" y="2229520"/>
            <a:ext cx="10595950" cy="438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0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снимок экрана, Шрифт, алгебр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DCEBEEA-7CB4-E0A2-E9F4-E2CFDBD3B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69" y="590502"/>
            <a:ext cx="10594038" cy="548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41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CB796-62CA-C54E-0608-E3DA6897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Жиілік</a:t>
            </a:r>
            <a:r>
              <a:rPr lang="ru-RU" b="1" dirty="0"/>
              <a:t> </a:t>
            </a:r>
            <a:r>
              <a:rPr lang="ru-RU" b="1" dirty="0" err="1"/>
              <a:t>диапазондары</a:t>
            </a:r>
            <a:r>
              <a:rPr lang="ru-RU" b="1" dirty="0"/>
              <a:t> (433 / 868 / 2.4)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43AF37A-B485-755C-EB53-4B33B47161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ru-RU" dirty="0" err="1"/>
                  <a:t>Төмен</a:t>
                </a:r>
                <a:r>
                  <a:rPr lang="ru-RU" dirty="0"/>
                  <a:t> </a:t>
                </a:r>
                <a:r>
                  <a:rPr lang="ru-RU" dirty="0" err="1"/>
                  <a:t>жиілік</a:t>
                </a:r>
                <a:r>
                  <a:rPr lang="ru-RU" dirty="0"/>
                  <a:t> (433/868 МГц) “</a:t>
                </a:r>
                <a:r>
                  <a:rPr lang="ru-RU" dirty="0" err="1"/>
                  <a:t>алысқа</a:t>
                </a:r>
                <a:r>
                  <a:rPr lang="ru-RU" dirty="0"/>
                  <a:t>” </a:t>
                </a:r>
                <a:r>
                  <a:rPr lang="ru-RU" dirty="0" err="1"/>
                  <a:t>жақсы</a:t>
                </a:r>
                <a:br>
                  <a:rPr lang="ru-RU" dirty="0"/>
                </a:br>
                <a:br>
                  <a:rPr lang="ru-RU" dirty="0"/>
                </a:br>
                <a:r>
                  <a:rPr lang="ru-RU" dirty="0"/>
                  <a:t>	</a:t>
                </a:r>
                <a:r>
                  <a:rPr lang="ru-RU" b="1" dirty="0" err="1"/>
                  <a:t>Артықшылықтары</a:t>
                </a:r>
                <a:endParaRPr lang="ru-RU" dirty="0"/>
              </a:p>
              <a:p>
                <a:r>
                  <a:rPr lang="ru-RU" b="1" dirty="0" err="1"/>
                  <a:t>Қабырға</a:t>
                </a:r>
                <a:r>
                  <a:rPr lang="ru-RU" b="1" dirty="0"/>
                  <a:t>/</a:t>
                </a:r>
                <a:r>
                  <a:rPr lang="ru-RU" b="1" dirty="0" err="1"/>
                  <a:t>ғимарат</a:t>
                </a:r>
                <a:r>
                  <a:rPr lang="ru-RU" b="1" dirty="0"/>
                  <a:t> </a:t>
                </a:r>
                <a:r>
                  <a:rPr lang="ru-RU" b="1" dirty="0" err="1"/>
                  <a:t>ішінде</a:t>
                </a:r>
                <a:r>
                  <a:rPr lang="ru-RU" dirty="0"/>
                  <a:t> </a:t>
                </a:r>
                <a:r>
                  <a:rPr lang="ru-RU" dirty="0" err="1"/>
                  <a:t>кейде</a:t>
                </a:r>
                <a:r>
                  <a:rPr lang="ru-RU" dirty="0"/>
                  <a:t> </a:t>
                </a:r>
                <a:r>
                  <a:rPr lang="ru-RU" dirty="0" err="1"/>
                  <a:t>жақсы</a:t>
                </a:r>
                <a:r>
                  <a:rPr lang="ru-RU" dirty="0"/>
                  <a:t> </a:t>
                </a:r>
                <a:r>
                  <a:rPr lang="ru-RU" dirty="0" err="1"/>
                  <a:t>өтеді</a:t>
                </a:r>
                <a:r>
                  <a:rPr lang="ru-RU" dirty="0"/>
                  <a:t> (</a:t>
                </a:r>
                <a:r>
                  <a:rPr lang="ru-RU" dirty="0" err="1"/>
                  <a:t>әсіресе</a:t>
                </a:r>
                <a:r>
                  <a:rPr lang="ru-RU" dirty="0"/>
                  <a:t> 433 МГц).</a:t>
                </a:r>
              </a:p>
              <a:p>
                <a:r>
                  <a:rPr lang="ru-RU" b="1" dirty="0" err="1"/>
                  <a:t>Ұзақ</a:t>
                </a:r>
                <a:r>
                  <a:rPr lang="ru-RU" b="1" dirty="0"/>
                  <a:t> </a:t>
                </a:r>
                <a:r>
                  <a:rPr lang="ru-RU" b="1" dirty="0" err="1"/>
                  <a:t>қашықтыққа</a:t>
                </a:r>
                <a:r>
                  <a:rPr lang="ru-RU" dirty="0"/>
                  <a:t> </a:t>
                </a:r>
                <a:r>
                  <a:rPr lang="ru-RU" dirty="0" err="1"/>
                  <a:t>тиімді</a:t>
                </a:r>
                <a:r>
                  <a:rPr lang="ru-RU" dirty="0"/>
                  <a:t> (</a:t>
                </a:r>
                <a:r>
                  <a:rPr lang="ru-RU" dirty="0" err="1"/>
                  <a:t>әсіресе</a:t>
                </a:r>
                <a:r>
                  <a:rPr lang="ru-RU" dirty="0"/>
                  <a:t> тар </a:t>
                </a:r>
                <a:r>
                  <a:rPr lang="ru-RU" dirty="0" err="1"/>
                  <a:t>жолақты</a:t>
                </a:r>
                <a:r>
                  <a:rPr lang="ru-RU" dirty="0"/>
                  <a:t>/</a:t>
                </a:r>
                <a:r>
                  <a:rPr lang="ru-RU" dirty="0" err="1"/>
                  <a:t>төмен</a:t>
                </a:r>
                <a:r>
                  <a:rPr lang="ru-RU" dirty="0"/>
                  <a:t> </a:t>
                </a:r>
                <a:r>
                  <a:rPr lang="ru-RU" dirty="0" err="1"/>
                  <a:t>жылдамдықты</a:t>
                </a:r>
                <a:r>
                  <a:rPr lang="ru-RU" dirty="0"/>
                  <a:t> </a:t>
                </a:r>
                <a:r>
                  <a:rPr lang="ru-RU" dirty="0" err="1"/>
                  <a:t>байланыста</a:t>
                </a:r>
                <a:r>
                  <a:rPr lang="ru-RU" dirty="0"/>
                  <a:t>).</a:t>
                </a:r>
              </a:p>
              <a:p>
                <a:r>
                  <a:rPr lang="ru-RU" b="1" dirty="0"/>
                  <a:t>Энергия </a:t>
                </a:r>
                <a:r>
                  <a:rPr lang="ru-RU" b="1" dirty="0" err="1"/>
                  <a:t>үнемді</a:t>
                </a:r>
                <a:r>
                  <a:rPr lang="ru-RU" dirty="0"/>
                  <a:t> </a:t>
                </a:r>
                <a:r>
                  <a:rPr lang="ru-RU" dirty="0" err="1"/>
                  <a:t>сценарийлерге</a:t>
                </a:r>
                <a:r>
                  <a:rPr lang="ru-RU" dirty="0"/>
                  <a:t> </a:t>
                </a:r>
                <a:r>
                  <a:rPr lang="ru-RU" dirty="0" err="1"/>
                  <a:t>жақсы</a:t>
                </a:r>
                <a:r>
                  <a:rPr lang="ru-RU" dirty="0"/>
                  <a:t> (</a:t>
                </a:r>
                <a:r>
                  <a:rPr lang="ru-RU" dirty="0" err="1"/>
                  <a:t>сенсорлар</a:t>
                </a:r>
                <a:r>
                  <a:rPr lang="ru-RU" dirty="0"/>
                  <a:t>, </a:t>
                </a:r>
                <a:r>
                  <a:rPr lang="ru-RU" dirty="0" err="1"/>
                  <a:t>сирек</a:t>
                </a:r>
                <a:r>
                  <a:rPr lang="ru-RU" dirty="0"/>
                  <a:t> </a:t>
                </a:r>
                <a:r>
                  <a:rPr lang="ru-RU" dirty="0" err="1"/>
                  <a:t>жіберу</a:t>
                </a:r>
                <a:r>
                  <a:rPr lang="ru-RU" dirty="0"/>
                  <a:t>).</a:t>
                </a:r>
              </a:p>
              <a:p>
                <a:pPr marL="0" indent="0">
                  <a:buNone/>
                </a:pPr>
                <a:r>
                  <a:rPr lang="ru-RU" b="1" dirty="0"/>
                  <a:t>	</a:t>
                </a:r>
                <a:r>
                  <a:rPr lang="ru-RU" b="1" dirty="0" err="1"/>
                  <a:t>Кемшіліктері</a:t>
                </a:r>
                <a:endParaRPr lang="ru-RU" dirty="0"/>
              </a:p>
              <a:p>
                <a:r>
                  <a:rPr lang="ru-RU" b="1" dirty="0"/>
                  <a:t>Антенна </a:t>
                </a:r>
                <a:r>
                  <a:rPr lang="ru-RU" b="1" dirty="0" err="1"/>
                  <a:t>өлшемі</a:t>
                </a:r>
                <a:r>
                  <a:rPr lang="ru-RU" dirty="0"/>
                  <a:t> </a:t>
                </a:r>
                <a:r>
                  <a:rPr lang="ru-RU" dirty="0" err="1"/>
                  <a:t>үлкенірек</a:t>
                </a:r>
                <a:r>
                  <a:rPr lang="ru-RU" dirty="0"/>
                  <a:t> </a:t>
                </a:r>
                <a:r>
                  <a:rPr lang="ru-RU" dirty="0" err="1"/>
                  <a:t>болуы</a:t>
                </a:r>
                <a:r>
                  <a:rPr lang="ru-RU" dirty="0"/>
                  <a:t> </a:t>
                </a:r>
                <a:r>
                  <a:rPr lang="ru-RU" dirty="0" err="1"/>
                  <a:t>мүмкін</a:t>
                </a:r>
                <a:br>
                  <a:rPr lang="ru-RU" dirty="0"/>
                </a:br>
                <a:r>
                  <a:rPr lang="ru-RU" dirty="0"/>
                  <a:t>(¼-толқын антенна: </a:t>
                </a:r>
                <a14:m>
                  <m:oMath xmlns:m="http://schemas.openxmlformats.org/officeDocument/2006/math">
                    <m:r>
                      <a:rPr lang="ru-RU" i="1"/>
                      <m:t>𝐿</m:t>
                    </m:r>
                    <m:r>
                      <a:rPr lang="ru-RU"/>
                      <m:t>≈</m:t>
                    </m:r>
                    <m:r>
                      <a:rPr lang="ru-RU" i="1"/>
                      <m:t>𝜆</m:t>
                    </m:r>
                    <m:r>
                      <a:rPr lang="ru-RU"/>
                      <m:t>/4</m:t>
                    </m:r>
                  </m:oMath>
                </a14:m>
                <a:r>
                  <a:rPr lang="ru-RU" dirty="0"/>
                  <a:t>→ 433 МГц </a:t>
                </a:r>
                <a:r>
                  <a:rPr lang="ru-RU" dirty="0" err="1"/>
                  <a:t>үшін</a:t>
                </a:r>
                <a:r>
                  <a:rPr lang="ru-RU" dirty="0"/>
                  <a:t> ~17 см, 868 МГц </a:t>
                </a:r>
                <a:r>
                  <a:rPr lang="ru-RU" dirty="0" err="1"/>
                  <a:t>үшін</a:t>
                </a:r>
                <a:r>
                  <a:rPr lang="ru-RU" dirty="0"/>
                  <a:t> ~8.6 см).</a:t>
                </a:r>
              </a:p>
              <a:p>
                <a:r>
                  <a:rPr lang="ru-RU" b="1" dirty="0"/>
                  <a:t>Регламент/</a:t>
                </a:r>
                <a:r>
                  <a:rPr lang="ru-RU" b="1" dirty="0" err="1"/>
                  <a:t>шектеулер</a:t>
                </a:r>
                <a:r>
                  <a:rPr lang="ru-RU" dirty="0"/>
                  <a:t> бар: </a:t>
                </a:r>
                <a:r>
                  <a:rPr lang="ru-RU" dirty="0" err="1"/>
                  <a:t>кей</a:t>
                </a:r>
                <a:r>
                  <a:rPr lang="ru-RU" dirty="0"/>
                  <a:t> </a:t>
                </a:r>
                <a:r>
                  <a:rPr lang="ru-RU" dirty="0" err="1"/>
                  <a:t>жиіліктерде</a:t>
                </a:r>
                <a:r>
                  <a:rPr lang="ru-RU" dirty="0"/>
                  <a:t> </a:t>
                </a:r>
                <a:r>
                  <a:rPr lang="ru-RU" dirty="0" err="1"/>
                  <a:t>рұқсат</a:t>
                </a:r>
                <a:r>
                  <a:rPr lang="ru-RU" dirty="0"/>
                  <a:t> </a:t>
                </a:r>
                <a:r>
                  <a:rPr lang="ru-RU" dirty="0" err="1"/>
                  <a:t>етілген</a:t>
                </a:r>
                <a:r>
                  <a:rPr lang="ru-RU" dirty="0"/>
                  <a:t> </a:t>
                </a:r>
                <a:r>
                  <a:rPr lang="ru-RU" dirty="0" err="1"/>
                  <a:t>қуат</a:t>
                </a:r>
                <a:r>
                  <a:rPr lang="ru-RU" dirty="0"/>
                  <a:t>, </a:t>
                </a:r>
                <a:r>
                  <a:rPr lang="en-US" dirty="0"/>
                  <a:t>duty cycle, </a:t>
                </a:r>
                <a:r>
                  <a:rPr lang="ru-RU" dirty="0" err="1"/>
                  <a:t>арна</a:t>
                </a:r>
                <a:r>
                  <a:rPr lang="ru-RU" dirty="0"/>
                  <a:t> </a:t>
                </a:r>
                <a:r>
                  <a:rPr lang="ru-RU" dirty="0" err="1"/>
                  <a:t>ені</a:t>
                </a:r>
                <a:r>
                  <a:rPr lang="ru-RU" dirty="0"/>
                  <a:t> </a:t>
                </a:r>
                <a:r>
                  <a:rPr lang="ru-RU" dirty="0" err="1"/>
                  <a:t>шектеледі</a:t>
                </a:r>
                <a:r>
                  <a:rPr lang="ru-RU" dirty="0"/>
                  <a:t>.</a:t>
                </a:r>
              </a:p>
              <a:p>
                <a:r>
                  <a:rPr lang="ru-RU" b="1" dirty="0" err="1"/>
                  <a:t>Жылдамдық</a:t>
                </a:r>
                <a:r>
                  <a:rPr lang="ru-RU" b="1" dirty="0"/>
                  <a:t>/</a:t>
                </a:r>
                <a:r>
                  <a:rPr lang="ru-RU" b="1" dirty="0" err="1"/>
                  <a:t>өткізу</a:t>
                </a:r>
                <a:r>
                  <a:rPr lang="ru-RU" b="1" dirty="0"/>
                  <a:t> </a:t>
                </a:r>
                <a:r>
                  <a:rPr lang="ru-RU" b="1" dirty="0" err="1"/>
                  <a:t>қабілеті</a:t>
                </a:r>
                <a:r>
                  <a:rPr lang="ru-RU" dirty="0"/>
                  <a:t> </a:t>
                </a:r>
                <a:r>
                  <a:rPr lang="ru-RU" dirty="0" err="1"/>
                  <a:t>әдетте</a:t>
                </a:r>
                <a:r>
                  <a:rPr lang="ru-RU" dirty="0"/>
                  <a:t> </a:t>
                </a:r>
                <a:r>
                  <a:rPr lang="ru-RU" dirty="0" err="1"/>
                  <a:t>төменірек</a:t>
                </a:r>
                <a:r>
                  <a:rPr lang="ru-RU" dirty="0"/>
                  <a:t> (</a:t>
                </a:r>
                <a:r>
                  <a:rPr lang="ru-RU" dirty="0" err="1"/>
                  <a:t>көп</a:t>
                </a:r>
                <a:r>
                  <a:rPr lang="ru-RU" dirty="0"/>
                  <a:t> </a:t>
                </a:r>
                <a:r>
                  <a:rPr lang="ru-RU" dirty="0" err="1"/>
                  <a:t>жүйелер</a:t>
                </a:r>
                <a:r>
                  <a:rPr lang="ru-RU" dirty="0"/>
                  <a:t> тар </a:t>
                </a:r>
                <a:r>
                  <a:rPr lang="ru-RU" dirty="0" err="1"/>
                  <a:t>жолақты</a:t>
                </a:r>
                <a:r>
                  <a:rPr lang="ru-RU" dirty="0"/>
                  <a:t> </a:t>
                </a:r>
                <a:r>
                  <a:rPr lang="ru-RU" dirty="0" err="1"/>
                  <a:t>болады</a:t>
                </a:r>
                <a:r>
                  <a:rPr lang="ru-RU" dirty="0"/>
                  <a:t>).</a:t>
                </a:r>
              </a:p>
              <a:p>
                <a:pPr marL="0" indent="0">
                  <a:buNone/>
                </a:pPr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43AF37A-B485-755C-EB53-4B33B4716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661" b="-1401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591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D60C9-5664-8D5D-E238-8283F30F1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жиілік</a:t>
            </a:r>
            <a:r>
              <a:rPr lang="ru-RU" dirty="0"/>
              <a:t> (2.4 ГГц) “</a:t>
            </a:r>
            <a:r>
              <a:rPr lang="ru-RU" dirty="0" err="1"/>
              <a:t>ыңғайлы</a:t>
            </a:r>
            <a:r>
              <a:rPr lang="ru-RU" dirty="0"/>
              <a:t>”, </a:t>
            </a:r>
            <a:r>
              <a:rPr lang="ru-RU" dirty="0" err="1"/>
              <a:t>бірақ</a:t>
            </a:r>
            <a:r>
              <a:rPr lang="ru-RU" dirty="0"/>
              <a:t> “</a:t>
            </a:r>
            <a:r>
              <a:rPr lang="ru-RU" dirty="0" err="1"/>
              <a:t>сезімтал</a:t>
            </a:r>
            <a:r>
              <a:rPr lang="ru-RU" dirty="0"/>
              <a:t>”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DA8333-79CA-8D2A-73C5-3ED12A196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	</a:t>
            </a:r>
            <a:r>
              <a:rPr lang="ru-RU" b="1" dirty="0" err="1"/>
              <a:t>Артықшылықтары</a:t>
            </a:r>
            <a:endParaRPr lang="ru-RU" dirty="0"/>
          </a:p>
          <a:p>
            <a:r>
              <a:rPr lang="ru-RU" b="1" dirty="0"/>
              <a:t>Антенна </a:t>
            </a:r>
            <a:r>
              <a:rPr lang="ru-RU" b="1" dirty="0" err="1"/>
              <a:t>кішкентай</a:t>
            </a:r>
            <a:r>
              <a:rPr lang="ru-RU" dirty="0"/>
              <a:t>, модуль </a:t>
            </a:r>
            <a:r>
              <a:rPr lang="ru-RU" dirty="0" err="1"/>
              <a:t>көп</a:t>
            </a:r>
            <a:r>
              <a:rPr lang="ru-RU" dirty="0"/>
              <a:t>, </a:t>
            </a:r>
            <a:r>
              <a:rPr lang="ru-RU" dirty="0" err="1"/>
              <a:t>арзан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дайын</a:t>
            </a:r>
            <a:r>
              <a:rPr lang="ru-RU" dirty="0"/>
              <a:t> </a:t>
            </a:r>
            <a:r>
              <a:rPr lang="ru-RU" dirty="0" err="1"/>
              <a:t>шешімдер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.</a:t>
            </a:r>
          </a:p>
          <a:p>
            <a:r>
              <a:rPr lang="en-US" b="1" dirty="0"/>
              <a:t>Data rate</a:t>
            </a:r>
            <a:r>
              <a:rPr lang="en-US" dirty="0"/>
              <a:t> </a:t>
            </a:r>
            <a:r>
              <a:rPr lang="ru-RU" dirty="0" err="1"/>
              <a:t>жоғарырақ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 (</a:t>
            </a:r>
            <a:r>
              <a:rPr lang="en-US" dirty="0"/>
              <a:t>BLE, Wi-Fi </a:t>
            </a:r>
            <a:r>
              <a:rPr lang="ru-RU" dirty="0" err="1"/>
              <a:t>сияқты</a:t>
            </a:r>
            <a:r>
              <a:rPr lang="ru-RU" dirty="0"/>
              <a:t>).</a:t>
            </a:r>
          </a:p>
          <a:p>
            <a:r>
              <a:rPr lang="ru-RU" dirty="0" err="1"/>
              <a:t>Құрылғылардың</a:t>
            </a:r>
            <a:r>
              <a:rPr lang="ru-RU" dirty="0"/>
              <a:t> </a:t>
            </a:r>
            <a:r>
              <a:rPr lang="ru-RU" dirty="0" err="1"/>
              <a:t>экожүйесі</a:t>
            </a:r>
            <a:r>
              <a:rPr lang="ru-RU" dirty="0"/>
              <a:t> </a:t>
            </a:r>
            <a:r>
              <a:rPr lang="ru-RU" dirty="0" err="1"/>
              <a:t>дайын</a:t>
            </a:r>
            <a:r>
              <a:rPr lang="ru-RU" dirty="0"/>
              <a:t>: </a:t>
            </a:r>
            <a:r>
              <a:rPr lang="ru-RU" dirty="0" err="1"/>
              <a:t>смартфондар</a:t>
            </a:r>
            <a:r>
              <a:rPr lang="ru-RU" dirty="0"/>
              <a:t>, </a:t>
            </a:r>
            <a:r>
              <a:rPr lang="ru-RU" dirty="0" err="1"/>
              <a:t>роутерлер</a:t>
            </a:r>
            <a:r>
              <a:rPr lang="ru-RU" dirty="0"/>
              <a:t>, </a:t>
            </a:r>
            <a:r>
              <a:rPr lang="en-US" dirty="0"/>
              <a:t>BLE-</a:t>
            </a:r>
            <a:r>
              <a:rPr lang="ru-RU" dirty="0" err="1"/>
              <a:t>маяктар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	</a:t>
            </a:r>
            <a:r>
              <a:rPr lang="ru-RU" b="1" dirty="0" err="1"/>
              <a:t>Кемшіліктері</a:t>
            </a:r>
            <a:endParaRPr lang="ru-RU" dirty="0"/>
          </a:p>
          <a:p>
            <a:r>
              <a:rPr lang="ru-RU" b="1" dirty="0" err="1"/>
              <a:t>Қабырға</a:t>
            </a:r>
            <a:r>
              <a:rPr lang="ru-RU" b="1" dirty="0"/>
              <a:t>, адам, су</a:t>
            </a:r>
            <a:r>
              <a:rPr lang="ru-RU" dirty="0"/>
              <a:t> </a:t>
            </a:r>
            <a:r>
              <a:rPr lang="ru-RU" dirty="0" err="1"/>
              <a:t>қатты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 (адам </a:t>
            </a:r>
            <a:r>
              <a:rPr lang="ru-RU" dirty="0" err="1"/>
              <a:t>денесі</a:t>
            </a:r>
            <a:r>
              <a:rPr lang="ru-RU" dirty="0"/>
              <a:t> </a:t>
            </a:r>
            <a:r>
              <a:rPr lang="ru-RU" dirty="0" err="1"/>
              <a:t>суға</a:t>
            </a:r>
            <a:r>
              <a:rPr lang="ru-RU" dirty="0"/>
              <a:t> бай → 2.4 ГГц-та </a:t>
            </a:r>
            <a:r>
              <a:rPr lang="ru-RU" dirty="0" err="1"/>
              <a:t>жұтылу</a:t>
            </a:r>
            <a:r>
              <a:rPr lang="ru-RU" dirty="0"/>
              <a:t>/</a:t>
            </a:r>
            <a:r>
              <a:rPr lang="ru-RU" dirty="0" err="1"/>
              <a:t>әлсіреу</a:t>
            </a:r>
            <a:r>
              <a:rPr lang="ru-RU" dirty="0"/>
              <a:t> </a:t>
            </a:r>
            <a:r>
              <a:rPr lang="ru-RU" dirty="0" err="1"/>
              <a:t>көбірек</a:t>
            </a:r>
            <a:r>
              <a:rPr lang="ru-RU" dirty="0"/>
              <a:t>).</a:t>
            </a:r>
          </a:p>
          <a:p>
            <a:r>
              <a:rPr lang="ru-RU" b="1" dirty="0" err="1"/>
              <a:t>Кедергі</a:t>
            </a:r>
            <a:r>
              <a:rPr lang="ru-RU" b="1" dirty="0"/>
              <a:t> </a:t>
            </a:r>
            <a:r>
              <a:rPr lang="ru-RU" b="1" dirty="0" err="1"/>
              <a:t>көп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en-US" dirty="0"/>
              <a:t>Wi-Fi, Bluetooth, </a:t>
            </a:r>
            <a:r>
              <a:rPr lang="ru-RU" dirty="0" err="1"/>
              <a:t>микротолқынды</a:t>
            </a:r>
            <a:r>
              <a:rPr lang="ru-RU" dirty="0"/>
              <a:t> пеш,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en-US" dirty="0"/>
              <a:t>IoT — </a:t>
            </a:r>
            <a:r>
              <a:rPr lang="ru-RU" dirty="0" err="1"/>
              <a:t>бәрі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диапазонда</a:t>
            </a:r>
            <a:r>
              <a:rPr lang="ru-RU" dirty="0"/>
              <a:t>.</a:t>
            </a:r>
          </a:p>
          <a:p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бөлмеде</a:t>
            </a:r>
            <a:r>
              <a:rPr lang="ru-RU" dirty="0"/>
              <a:t> “</a:t>
            </a:r>
            <a:r>
              <a:rPr lang="ru-RU" dirty="0" err="1"/>
              <a:t>істейді</a:t>
            </a:r>
            <a:r>
              <a:rPr lang="ru-RU" dirty="0"/>
              <a:t>”,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қабырға</a:t>
            </a:r>
            <a:r>
              <a:rPr lang="ru-RU" dirty="0"/>
              <a:t>/</a:t>
            </a:r>
            <a:r>
              <a:rPr lang="ru-RU" dirty="0" err="1"/>
              <a:t>көп</a:t>
            </a:r>
            <a:r>
              <a:rPr lang="ru-RU" dirty="0"/>
              <a:t> адам </a:t>
            </a:r>
            <a:r>
              <a:rPr lang="ru-RU" dirty="0" err="1"/>
              <a:t>болса</a:t>
            </a:r>
            <a:r>
              <a:rPr lang="ru-RU" dirty="0"/>
              <a:t> </a:t>
            </a:r>
            <a:r>
              <a:rPr lang="ru-RU" b="1" dirty="0" err="1"/>
              <a:t>тұрақтылық</a:t>
            </a:r>
            <a:r>
              <a:rPr lang="ru-RU" b="1" dirty="0"/>
              <a:t> </a:t>
            </a:r>
            <a:r>
              <a:rPr lang="ru-RU" b="1" dirty="0" err="1"/>
              <a:t>төмендеуі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386553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01A7DDE-B572-641E-B1AF-FBD183876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2" y="3429000"/>
            <a:ext cx="3111373" cy="311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Изображение выглядит как электроника, Электронная техника, Компонент схемы, Электронный компон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EC66E0C-EAAF-ECC2-D5A8-415F86D92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016" y="3890726"/>
            <a:ext cx="3868705" cy="2754518"/>
          </a:xfrm>
          <a:prstGeom prst="rect">
            <a:avLst/>
          </a:prstGeom>
        </p:spPr>
      </p:pic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2179423C-5772-A6EA-22D0-F3B89D9BC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112100"/>
              </p:ext>
            </p:extLst>
          </p:nvPr>
        </p:nvGraphicFramePr>
        <p:xfrm>
          <a:off x="693345" y="681274"/>
          <a:ext cx="10515600" cy="2286000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41145134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9242687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6557915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0902763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67317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Диапазон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Қашықтық әлеуеті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Кедергіге төзім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Құрылғы/модуль қолжетімділігі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Типтік қолдану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562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433 МГц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орташа–жоғары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жақсы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орташа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қарапайым телеметрия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628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868 МГц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жоғары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жақсы–орташа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жақсы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далалық </a:t>
                      </a:r>
                      <a:r>
                        <a:rPr lang="en-US"/>
                        <a:t>IoT, LoRa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60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2.4 ГГц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төмен–орташа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орташа–төмен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өте жоғары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ZigBee/BLE, </a:t>
                      </a:r>
                      <a:r>
                        <a:rPr lang="ru-RU" dirty="0"/>
                        <a:t>смарт </a:t>
                      </a:r>
                      <a:r>
                        <a:rPr lang="ru-RU" dirty="0" err="1"/>
                        <a:t>үй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715965"/>
                  </a:ext>
                </a:extLst>
              </a:tr>
            </a:tbl>
          </a:graphicData>
        </a:graphic>
      </p:graphicFrame>
      <p:pic>
        <p:nvPicPr>
          <p:cNvPr id="1030" name="Picture 6" descr="Moduł radiowy - RFM01/868D 868MHz - odbiornik THT">
            <a:extLst>
              <a:ext uri="{FF2B5EF4-FFF2-40B4-BE49-F238E27FC236}">
                <a16:creationId xmlns:a16="http://schemas.microsoft.com/office/drawing/2014/main" id="{7107C16D-3AF6-ABE8-C8AB-5F860ADF0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827" y="3785855"/>
            <a:ext cx="3718599" cy="275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602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E82063-B324-69D5-153F-334D4821E73E}"/>
              </a:ext>
            </a:extLst>
          </p:cNvPr>
          <p:cNvSpPr txBox="1"/>
          <p:nvPr/>
        </p:nvSpPr>
        <p:spPr>
          <a:xfrm>
            <a:off x="459464" y="530558"/>
            <a:ext cx="60975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buNone/>
            </a:pP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әсері</a:t>
            </a:r>
            <a:endParaRPr lang="ru-RU" sz="32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3CEC8D-C61B-C023-199F-CA5A0A8504A0}"/>
              </a:ext>
            </a:extLst>
          </p:cNvPr>
          <p:cNvSpPr txBox="1"/>
          <p:nvPr/>
        </p:nvSpPr>
        <p:spPr>
          <a:xfrm>
            <a:off x="459464" y="1501033"/>
            <a:ext cx="5443395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300"/>
              </a:spcAft>
              <a:buNone/>
            </a:pPr>
            <a:r>
              <a:rPr lang="ru-RU" sz="2400" b="1" i="0" dirty="0">
                <a:solidFill>
                  <a:srgbClr val="0D0D0D"/>
                </a:solidFill>
                <a:effectLst/>
                <a:latin typeface="ui-sans-serif"/>
              </a:rPr>
              <a:t>Орта </a:t>
            </a:r>
            <a:r>
              <a:rPr lang="ru-RU" sz="2400" b="1" i="0" dirty="0" err="1">
                <a:solidFill>
                  <a:srgbClr val="0D0D0D"/>
                </a:solidFill>
                <a:effectLst/>
                <a:latin typeface="ui-sans-serif"/>
              </a:rPr>
              <a:t>факторлары</a:t>
            </a:r>
            <a:r>
              <a:rPr lang="ru-RU" sz="2400" b="1" i="0" dirty="0">
                <a:solidFill>
                  <a:srgbClr val="0D0D0D"/>
                </a:solidFill>
                <a:effectLst/>
                <a:latin typeface="ui-sans-serif"/>
              </a:rPr>
              <a:t>: </a:t>
            </a:r>
          </a:p>
          <a:p>
            <a:pPr algn="l">
              <a:spcBef>
                <a:spcPts val="1200"/>
              </a:spcBef>
              <a:spcAft>
                <a:spcPts val="300"/>
              </a:spcAft>
              <a:buNone/>
            </a:pPr>
            <a:r>
              <a:rPr lang="ru-RU" sz="2400" b="1" i="0" dirty="0">
                <a:solidFill>
                  <a:srgbClr val="0D0D0D"/>
                </a:solidFill>
                <a:effectLst/>
                <a:latin typeface="ui-sans-serif"/>
              </a:rPr>
              <a:t>Бетон/</a:t>
            </a:r>
            <a:r>
              <a:rPr lang="ru-RU" sz="2400" b="1" i="0" dirty="0" err="1">
                <a:solidFill>
                  <a:srgbClr val="0D0D0D"/>
                </a:solidFill>
                <a:effectLst/>
                <a:latin typeface="ui-sans-serif"/>
              </a:rPr>
              <a:t>кірпіш</a:t>
            </a:r>
            <a:r>
              <a:rPr lang="ru-RU" sz="2400" b="1" i="0" dirty="0">
                <a:solidFill>
                  <a:srgbClr val="0D0D0D"/>
                </a:solidFill>
                <a:effectLst/>
                <a:latin typeface="ui-sans-serif"/>
              </a:rPr>
              <a:t> </a:t>
            </a:r>
            <a:r>
              <a:rPr lang="ru-RU" sz="2400" b="1" i="0" dirty="0" err="1">
                <a:solidFill>
                  <a:srgbClr val="0D0D0D"/>
                </a:solidFill>
                <a:effectLst/>
                <a:latin typeface="ui-sans-serif"/>
              </a:rPr>
              <a:t>қабырға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 → сигнал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әлсірейді</a:t>
            </a:r>
            <a:endParaRPr lang="ru-RU" sz="2400" b="0" i="0" dirty="0">
              <a:solidFill>
                <a:srgbClr val="0D0D0D"/>
              </a:solidFill>
              <a:effectLst/>
              <a:latin typeface="ui-sans-serif"/>
            </a:endParaRPr>
          </a:p>
          <a:p>
            <a:pPr algn="l"/>
            <a:r>
              <a:rPr lang="ru-RU" sz="2400" b="1" i="0" dirty="0">
                <a:solidFill>
                  <a:srgbClr val="0D0D0D"/>
                </a:solidFill>
                <a:effectLst/>
                <a:latin typeface="ui-sans-serif"/>
              </a:rPr>
              <a:t>Металл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 →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шағылу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,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экрандау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 (лифт, контейнер, станок)</a:t>
            </a:r>
          </a:p>
          <a:p>
            <a:pPr algn="l"/>
            <a:r>
              <a:rPr lang="ru-RU" sz="2400" b="1" i="0" dirty="0">
                <a:solidFill>
                  <a:srgbClr val="0D0D0D"/>
                </a:solidFill>
                <a:effectLst/>
                <a:latin typeface="ui-sans-serif"/>
              </a:rPr>
              <a:t>Адам </a:t>
            </a:r>
            <a:r>
              <a:rPr lang="ru-RU" sz="2400" b="1" i="0" dirty="0" err="1">
                <a:solidFill>
                  <a:srgbClr val="0D0D0D"/>
                </a:solidFill>
                <a:effectLst/>
                <a:latin typeface="ui-sans-serif"/>
              </a:rPr>
              <a:t>денесі</a:t>
            </a:r>
            <a:r>
              <a:rPr lang="ru-RU" sz="2400" b="1" i="0" dirty="0">
                <a:solidFill>
                  <a:srgbClr val="0D0D0D"/>
                </a:solidFill>
                <a:effectLst/>
                <a:latin typeface="ui-sans-serif"/>
              </a:rPr>
              <a:t>/су/</a:t>
            </a:r>
            <a:r>
              <a:rPr lang="ru-RU" sz="2400" b="1" i="0" dirty="0" err="1">
                <a:solidFill>
                  <a:srgbClr val="0D0D0D"/>
                </a:solidFill>
                <a:effectLst/>
                <a:latin typeface="ui-sans-serif"/>
              </a:rPr>
              <a:t>ылғал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 →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жұту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 (2.4 ГГц-та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көбірек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байқалады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)</a:t>
            </a:r>
          </a:p>
          <a:p>
            <a:pPr algn="l"/>
            <a:r>
              <a:rPr lang="ru-RU" sz="2400" b="1" i="0" dirty="0" err="1">
                <a:solidFill>
                  <a:srgbClr val="0D0D0D"/>
                </a:solidFill>
                <a:effectLst/>
                <a:latin typeface="ui-sans-serif"/>
              </a:rPr>
              <a:t>Ағаш</a:t>
            </a:r>
            <a:r>
              <a:rPr lang="ru-RU" sz="2400" b="1" i="0" dirty="0">
                <a:solidFill>
                  <a:srgbClr val="0D0D0D"/>
                </a:solidFill>
                <a:effectLst/>
                <a:latin typeface="ui-sans-serif"/>
              </a:rPr>
              <a:t>/</a:t>
            </a:r>
            <a:r>
              <a:rPr lang="ru-RU" sz="2400" b="1" i="0" dirty="0" err="1">
                <a:solidFill>
                  <a:srgbClr val="0D0D0D"/>
                </a:solidFill>
                <a:effectLst/>
                <a:latin typeface="ui-sans-serif"/>
              </a:rPr>
              <a:t>жапырақ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 →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әсіресе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жаңбыр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/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ылғалда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әлсірету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күшейеді</a:t>
            </a:r>
            <a:endParaRPr lang="ru-RU" sz="2400" b="0" i="0" dirty="0">
              <a:solidFill>
                <a:srgbClr val="0D0D0D"/>
              </a:solidFill>
              <a:effectLst/>
              <a:latin typeface="ui-sans-serif"/>
            </a:endParaRPr>
          </a:p>
          <a:p>
            <a:pPr algn="l"/>
            <a:r>
              <a:rPr lang="ru-RU" sz="2400" b="1" i="0" dirty="0" err="1">
                <a:solidFill>
                  <a:srgbClr val="0D0D0D"/>
                </a:solidFill>
                <a:effectLst/>
                <a:latin typeface="ui-sans-serif"/>
              </a:rPr>
              <a:t>Көпсәулелік</a:t>
            </a:r>
            <a:r>
              <a:rPr lang="ru-RU" sz="2400" b="1" i="0" dirty="0">
                <a:solidFill>
                  <a:srgbClr val="0D0D0D"/>
                </a:solidFill>
                <a:effectLst/>
                <a:latin typeface="ui-sans-serif"/>
              </a:rPr>
              <a:t> (</a:t>
            </a:r>
            <a:r>
              <a:rPr lang="en-US" sz="2400" b="1" i="0" dirty="0">
                <a:solidFill>
                  <a:srgbClr val="0D0D0D"/>
                </a:solidFill>
                <a:effectLst/>
                <a:latin typeface="ui-sans-serif"/>
              </a:rPr>
              <a:t>multipath)</a:t>
            </a:r>
            <a:r>
              <a:rPr lang="en-US" sz="2400" b="0" i="0" dirty="0">
                <a:solidFill>
                  <a:srgbClr val="0D0D0D"/>
                </a:solidFill>
                <a:effectLst/>
                <a:latin typeface="ui-sans-serif"/>
              </a:rPr>
              <a:t> →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бір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нүктеде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 сигнал “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түсуі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”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мүмкін</a:t>
            </a:r>
            <a:endParaRPr lang="ru-RU" sz="2400" b="0" i="0" dirty="0">
              <a:solidFill>
                <a:srgbClr val="0D0D0D"/>
              </a:solidFill>
              <a:effectLst/>
              <a:latin typeface="ui-sans-serif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3EC19-82C2-0916-CE66-B2E31EDC5AAA}"/>
              </a:ext>
            </a:extLst>
          </p:cNvPr>
          <p:cNvSpPr txBox="1"/>
          <p:nvPr/>
        </p:nvSpPr>
        <p:spPr>
          <a:xfrm>
            <a:off x="7050386" y="576724"/>
            <a:ext cx="36145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KZ"/>
            </a:defPPr>
            <a:lvl1pPr>
              <a:spcAft>
                <a:spcPts val="600"/>
              </a:spcAft>
              <a:buNone/>
              <a:defRPr sz="32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/>
              <a:t>Кедергі және шу көздері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CF000-3A80-6042-50E2-63059E7554D2}"/>
              </a:ext>
            </a:extLst>
          </p:cNvPr>
          <p:cNvSpPr txBox="1"/>
          <p:nvPr/>
        </p:nvSpPr>
        <p:spPr>
          <a:xfrm>
            <a:off x="6905530" y="1920792"/>
            <a:ext cx="443846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KZ"/>
            </a:defPPr>
            <a:lvl1pPr>
              <a:spcBef>
                <a:spcPts val="1200"/>
              </a:spcBef>
              <a:spcAft>
                <a:spcPts val="300"/>
              </a:spcAft>
              <a:buNone/>
              <a:defRPr sz="2400" b="1" i="0">
                <a:solidFill>
                  <a:srgbClr val="0D0D0D"/>
                </a:solidFill>
                <a:effectLst/>
                <a:latin typeface="ui-sans-serif"/>
              </a:defRPr>
            </a:lvl1pPr>
          </a:lstStyle>
          <a:p>
            <a:r>
              <a:rPr lang="en-US" dirty="0"/>
              <a:t>Wi-Fi </a:t>
            </a:r>
            <a:r>
              <a:rPr lang="ru-RU" dirty="0" err="1"/>
              <a:t>роутерлері</a:t>
            </a:r>
            <a:r>
              <a:rPr lang="ru-RU" dirty="0"/>
              <a:t> (2.4 ГГц-та)</a:t>
            </a:r>
          </a:p>
          <a:p>
            <a:r>
              <a:rPr lang="en-US" dirty="0"/>
              <a:t>Bluetooth </a:t>
            </a:r>
            <a:r>
              <a:rPr lang="ru-RU" dirty="0" err="1"/>
              <a:t>құрылғылар</a:t>
            </a:r>
            <a:endParaRPr lang="ru-RU" dirty="0"/>
          </a:p>
          <a:p>
            <a:r>
              <a:rPr lang="ru-RU" dirty="0" err="1"/>
              <a:t>Микротолқынды</a:t>
            </a:r>
            <a:r>
              <a:rPr lang="ru-RU" dirty="0"/>
              <a:t> пеш (</a:t>
            </a:r>
            <a:r>
              <a:rPr lang="ru-RU" dirty="0" err="1"/>
              <a:t>үй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)</a:t>
            </a:r>
          </a:p>
          <a:p>
            <a:r>
              <a:rPr lang="ru-RU" dirty="0" err="1"/>
              <a:t>Өнеркәсіптік</a:t>
            </a:r>
            <a:r>
              <a:rPr lang="ru-RU" dirty="0"/>
              <a:t> </a:t>
            </a:r>
            <a:r>
              <a:rPr lang="ru-RU" dirty="0" err="1"/>
              <a:t>электрқондырғылар</a:t>
            </a:r>
            <a:endParaRPr lang="ru-RU" dirty="0"/>
          </a:p>
          <a:p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сенсорлық</a:t>
            </a:r>
            <a:r>
              <a:rPr lang="ru-RU" dirty="0"/>
              <a:t> </a:t>
            </a:r>
            <a:r>
              <a:rPr lang="ru-RU" dirty="0" err="1"/>
              <a:t>желілер</a:t>
            </a:r>
            <a:r>
              <a:rPr lang="ru-RU" dirty="0"/>
              <a:t> (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диапазонда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құрылғы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3302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B2651-68A1-58E3-E723-D018B9363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Антенна мен </a:t>
            </a:r>
            <a:r>
              <a:rPr lang="ru-RU" b="1" dirty="0" err="1"/>
              <a:t>орналастырудың</a:t>
            </a:r>
            <a:r>
              <a:rPr lang="ru-RU" b="1" dirty="0"/>
              <a:t> </a:t>
            </a:r>
            <a:r>
              <a:rPr lang="ru-RU" b="1" dirty="0" err="1"/>
              <a:t>рөлі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D10F07-BFA9-7FFF-2E57-1C50ABE88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Антеннаға</a:t>
            </a:r>
            <a:r>
              <a:rPr lang="ru-RU" dirty="0"/>
              <a:t> </a:t>
            </a:r>
            <a:r>
              <a:rPr lang="ru-RU" dirty="0" err="1"/>
              <a:t>қатысты</a:t>
            </a:r>
            <a:r>
              <a:rPr lang="ru-RU" dirty="0"/>
              <a:t> </a:t>
            </a:r>
            <a:r>
              <a:rPr lang="ru-RU" dirty="0" err="1"/>
              <a:t>қарапайым</a:t>
            </a:r>
            <a:r>
              <a:rPr lang="ru-RU" dirty="0"/>
              <a:t> </a:t>
            </a:r>
            <a:r>
              <a:rPr lang="ru-RU" dirty="0" err="1"/>
              <a:t>ережелер</a:t>
            </a:r>
            <a:r>
              <a:rPr lang="ru-RU" dirty="0"/>
              <a:t>:</a:t>
            </a:r>
          </a:p>
          <a:p>
            <a:r>
              <a:rPr lang="ru-RU" dirty="0" err="1"/>
              <a:t>антеннаны</a:t>
            </a:r>
            <a:r>
              <a:rPr lang="ru-RU" dirty="0"/>
              <a:t> </a:t>
            </a:r>
            <a:r>
              <a:rPr lang="ru-RU" b="1" dirty="0" err="1"/>
              <a:t>металлға</a:t>
            </a:r>
            <a:r>
              <a:rPr lang="ru-RU" b="1" dirty="0"/>
              <a:t> </a:t>
            </a:r>
            <a:r>
              <a:rPr lang="ru-RU" b="1" dirty="0" err="1"/>
              <a:t>тым</a:t>
            </a:r>
            <a:r>
              <a:rPr lang="ru-RU" b="1" dirty="0"/>
              <a:t> </a:t>
            </a:r>
            <a:r>
              <a:rPr lang="ru-RU" b="1" dirty="0" err="1"/>
              <a:t>жабыстырмау</a:t>
            </a:r>
            <a:r>
              <a:rPr lang="ru-RU" dirty="0"/>
              <a:t> (</a:t>
            </a:r>
            <a:r>
              <a:rPr lang="ru-RU" dirty="0" err="1"/>
              <a:t>экрандайды</a:t>
            </a:r>
            <a:r>
              <a:rPr lang="ru-RU" dirty="0"/>
              <a:t>)</a:t>
            </a:r>
          </a:p>
          <a:p>
            <a:r>
              <a:rPr lang="ru-RU" dirty="0" err="1"/>
              <a:t>мүмкін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 </a:t>
            </a:r>
            <a:r>
              <a:rPr lang="ru-RU" b="1" dirty="0" err="1"/>
              <a:t>жоғарырақ</a:t>
            </a:r>
            <a:r>
              <a:rPr lang="ru-RU" b="1" dirty="0"/>
              <a:t> </a:t>
            </a:r>
            <a:r>
              <a:rPr lang="ru-RU" b="1" dirty="0" err="1"/>
              <a:t>қою</a:t>
            </a:r>
            <a:endParaRPr lang="ru-RU" dirty="0"/>
          </a:p>
          <a:p>
            <a:r>
              <a:rPr lang="ru-RU" dirty="0"/>
              <a:t>“</a:t>
            </a:r>
            <a:r>
              <a:rPr lang="ru-RU" dirty="0" err="1"/>
              <a:t>қабылдағыш</a:t>
            </a:r>
            <a:r>
              <a:rPr lang="ru-RU" dirty="0"/>
              <a:t> пен </a:t>
            </a:r>
            <a:r>
              <a:rPr lang="ru-RU" dirty="0" err="1"/>
              <a:t>жібергіш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” бетон </a:t>
            </a:r>
            <a:r>
              <a:rPr lang="ru-RU" dirty="0" err="1"/>
              <a:t>қабырғалар</a:t>
            </a:r>
            <a:r>
              <a:rPr lang="ru-RU" dirty="0"/>
              <a:t> </a:t>
            </a:r>
            <a:r>
              <a:rPr lang="ru-RU" dirty="0" err="1"/>
              <a:t>санын</a:t>
            </a:r>
            <a:r>
              <a:rPr lang="ru-RU" dirty="0"/>
              <a:t> </a:t>
            </a:r>
            <a:r>
              <a:rPr lang="ru-RU" dirty="0" err="1"/>
              <a:t>азайту</a:t>
            </a:r>
            <a:endParaRPr lang="ru-RU" dirty="0"/>
          </a:p>
          <a:p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бағыты</a:t>
            </a:r>
            <a:r>
              <a:rPr lang="ru-RU" dirty="0"/>
              <a:t>/</a:t>
            </a:r>
            <a:r>
              <a:rPr lang="ru-RU" dirty="0" err="1"/>
              <a:t>поляризациясын</a:t>
            </a:r>
            <a:r>
              <a:rPr lang="ru-RU" dirty="0"/>
              <a:t> “</a:t>
            </a:r>
            <a:r>
              <a:rPr lang="ru-RU" dirty="0" err="1"/>
              <a:t>шамамен</a:t>
            </a:r>
            <a:r>
              <a:rPr lang="ru-RU" dirty="0"/>
              <a:t> </a:t>
            </a:r>
            <a:r>
              <a:rPr lang="ru-RU" dirty="0" err="1"/>
              <a:t>бірдей</a:t>
            </a:r>
            <a:r>
              <a:rPr lang="ru-RU" dirty="0"/>
              <a:t>” </a:t>
            </a:r>
            <a:r>
              <a:rPr lang="ru-RU" dirty="0" err="1"/>
              <a:t>ұстау</a:t>
            </a:r>
            <a:endParaRPr lang="ru-RU" dirty="0"/>
          </a:p>
          <a:p>
            <a:pPr marL="0" indent="0">
              <a:buNone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59450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96E22-2979-77B9-CAE8-A0381E15F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59" y="0"/>
            <a:ext cx="10515600" cy="884253"/>
          </a:xfrm>
        </p:spPr>
        <p:txBody>
          <a:bodyPr/>
          <a:lstStyle/>
          <a:p>
            <a:r>
              <a:rPr lang="en-US" b="1" dirty="0"/>
              <a:t>WSN vs Wi-Fi: </a:t>
            </a:r>
            <a:r>
              <a:rPr lang="ru-RU" b="1" dirty="0" err="1"/>
              <a:t>нақты</a:t>
            </a:r>
            <a:r>
              <a:rPr lang="ru-RU" b="1" dirty="0"/>
              <a:t> </a:t>
            </a:r>
            <a:r>
              <a:rPr lang="ru-RU" b="1" dirty="0" err="1"/>
              <a:t>критерийлер</a:t>
            </a:r>
            <a:endParaRPr lang="ru-KZ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AAFFE29-32F4-B1FB-27FC-F599C47519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04105"/>
              </p:ext>
            </p:extLst>
          </p:nvPr>
        </p:nvGraphicFramePr>
        <p:xfrm>
          <a:off x="666185" y="1234440"/>
          <a:ext cx="10515600" cy="219456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319669329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92538916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1636106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/>
                        <a:t>Критерий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Wi-Fi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WSN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252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Дерек жылдамдығы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жоғары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төмен/орташа жеткілікті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571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Энергия тұтыну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жоғарырақ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өте төмен болуы тиіс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303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Дерек көлемі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үлкен (медиа)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шағын (сенсор мәні)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004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Құрылғы саны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аз–орташа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көп болуы мүмкін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060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Мақсаты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интернет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/>
                        <a:t>мониторинг/</a:t>
                      </a:r>
                      <a:r>
                        <a:rPr lang="ru-RU" dirty="0" err="1"/>
                        <a:t>басқару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122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AFE6645-DAFE-1221-A2FC-9DCC267E971F}"/>
              </a:ext>
            </a:extLst>
          </p:cNvPr>
          <p:cNvSpPr txBox="1"/>
          <p:nvPr/>
        </p:nvSpPr>
        <p:spPr>
          <a:xfrm>
            <a:off x="666185" y="3885660"/>
            <a:ext cx="6097508" cy="2716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None/>
            </a:pPr>
            <a:r>
              <a:rPr lang="ru-RU" sz="2400" b="1" i="0" dirty="0" err="1">
                <a:solidFill>
                  <a:srgbClr val="0D0D0D"/>
                </a:solidFill>
                <a:effectLst/>
                <a:latin typeface="ui-sans-serif"/>
              </a:rPr>
              <a:t>Типтік</a:t>
            </a:r>
            <a:r>
              <a:rPr lang="ru-RU" sz="2400" b="1" i="0" dirty="0">
                <a:solidFill>
                  <a:srgbClr val="0D0D0D"/>
                </a:solidFill>
                <a:effectLst/>
                <a:latin typeface="ui-sans-serif"/>
              </a:rPr>
              <a:t> </a:t>
            </a:r>
            <a:r>
              <a:rPr lang="en-US" sz="2400" b="1" i="0" dirty="0">
                <a:solidFill>
                  <a:srgbClr val="0D0D0D"/>
                </a:solidFill>
                <a:effectLst/>
                <a:latin typeface="ui-sans-serif"/>
              </a:rPr>
              <a:t>WSN </a:t>
            </a:r>
            <a:r>
              <a:rPr lang="ru-RU" sz="2400" b="1" i="0" dirty="0" err="1">
                <a:solidFill>
                  <a:srgbClr val="0D0D0D"/>
                </a:solidFill>
                <a:effectLst/>
                <a:latin typeface="ui-sans-serif"/>
              </a:rPr>
              <a:t>байланыс</a:t>
            </a:r>
            <a:r>
              <a:rPr lang="ru-RU" sz="2400" b="1" i="0" dirty="0">
                <a:solidFill>
                  <a:srgbClr val="0D0D0D"/>
                </a:solidFill>
                <a:effectLst/>
                <a:latin typeface="ui-sans-serif"/>
              </a:rPr>
              <a:t> </a:t>
            </a:r>
            <a:r>
              <a:rPr lang="ru-RU" sz="2400" b="1" i="0" dirty="0" err="1">
                <a:solidFill>
                  <a:srgbClr val="0D0D0D"/>
                </a:solidFill>
                <a:effectLst/>
                <a:latin typeface="ui-sans-serif"/>
              </a:rPr>
              <a:t>сценарийі</a:t>
            </a:r>
            <a:endParaRPr lang="ru-RU" sz="2400" b="1" i="0" dirty="0">
              <a:solidFill>
                <a:srgbClr val="0D0D0D"/>
              </a:solidFill>
              <a:effectLst/>
              <a:latin typeface="ui-sans-serif"/>
            </a:endParaRPr>
          </a:p>
          <a:p>
            <a:pPr algn="l">
              <a:buFont typeface="+mj-lt"/>
              <a:buAutoNum type="arabicPeriod"/>
            </a:pP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Сенсор “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ұйықтайды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” (энергия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үнемдеу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)</a:t>
            </a:r>
          </a:p>
          <a:p>
            <a:pPr algn="l">
              <a:buFont typeface="+mj-lt"/>
              <a:buAutoNum type="arabicPeriod"/>
            </a:pP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Белгілі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уақыт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сайын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оянады</a:t>
            </a:r>
            <a:endParaRPr lang="ru-RU" sz="2400" b="0" i="0" dirty="0">
              <a:solidFill>
                <a:srgbClr val="0D0D0D"/>
              </a:solidFill>
              <a:effectLst/>
              <a:latin typeface="ui-sans-serif"/>
            </a:endParaRPr>
          </a:p>
          <a:p>
            <a:pPr algn="l">
              <a:buFont typeface="+mj-lt"/>
              <a:buAutoNum type="arabicPeriod"/>
            </a:pP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Өлшейді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 (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мысалы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, </a:t>
            </a:r>
            <a:r>
              <a:rPr lang="en-US" sz="2400" b="0" i="0" dirty="0">
                <a:solidFill>
                  <a:srgbClr val="0D0D0D"/>
                </a:solidFill>
                <a:effectLst/>
                <a:latin typeface="ui-sans-serif"/>
              </a:rPr>
              <a:t>T, P, 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газ)</a:t>
            </a:r>
          </a:p>
          <a:p>
            <a:pPr algn="l">
              <a:buFont typeface="+mj-lt"/>
              <a:buAutoNum type="arabicPeriod"/>
            </a:pP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10–30 байт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дерек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пакетін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жібереді</a:t>
            </a:r>
            <a:endParaRPr lang="ru-RU" sz="2400" b="0" i="0" dirty="0">
              <a:solidFill>
                <a:srgbClr val="0D0D0D"/>
              </a:solidFill>
              <a:effectLst/>
              <a:latin typeface="ui-sans-serif"/>
            </a:endParaRPr>
          </a:p>
          <a:p>
            <a:pPr algn="l">
              <a:buFont typeface="+mj-lt"/>
              <a:buAutoNum type="arabicPeriod"/>
            </a:pP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Шлюз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қабылдайды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 →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серверге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жеткізеді</a:t>
            </a:r>
            <a:endParaRPr lang="ru-RU" sz="2400" b="0" i="0" dirty="0">
              <a:solidFill>
                <a:srgbClr val="0D0D0D"/>
              </a:solidFill>
              <a:effectLst/>
              <a:latin typeface="ui-sans-serif"/>
            </a:endParaRPr>
          </a:p>
          <a:p>
            <a:pPr algn="l">
              <a:buFont typeface="+mj-lt"/>
              <a:buAutoNum type="arabicPeriod"/>
            </a:pP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Сенсор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қайта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ui-sans-serif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ui-sans-serif"/>
              </a:rPr>
              <a:t>ұйықтайды</a:t>
            </a:r>
            <a:endParaRPr lang="ru-RU" sz="2400" b="0" i="0" dirty="0">
              <a:solidFill>
                <a:srgbClr val="0D0D0D"/>
              </a:solidFill>
              <a:effectLst/>
              <a:latin typeface="ui-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4082248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251A6-E9A2-F424-839F-62986EE98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526C9E-B023-7A88-6A6F-49FCE9839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847308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8447A4-1E74-D2D4-1FC4-551E40F9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867"/>
            <a:ext cx="10515600" cy="5889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WSN (Wireless Sensor Networks) — </a:t>
            </a:r>
            <a:r>
              <a:rPr lang="ru-RU" dirty="0" err="1"/>
              <a:t>сенсорлардан</a:t>
            </a:r>
            <a:r>
              <a:rPr lang="ru-RU" dirty="0"/>
              <a:t> </a:t>
            </a:r>
            <a:r>
              <a:rPr lang="ru-RU" dirty="0" err="1"/>
              <a:t>тұратын</a:t>
            </a:r>
            <a:r>
              <a:rPr lang="ru-RU" dirty="0"/>
              <a:t> </a:t>
            </a:r>
            <a:r>
              <a:rPr lang="ru-RU" dirty="0" err="1"/>
              <a:t>таралған</a:t>
            </a:r>
            <a:r>
              <a:rPr lang="ru-RU" dirty="0"/>
              <a:t> </a:t>
            </a:r>
            <a:r>
              <a:rPr lang="ru-RU" dirty="0" err="1"/>
              <a:t>жүйе</a:t>
            </a:r>
            <a:r>
              <a:rPr lang="ru-RU" dirty="0"/>
              <a:t>. </a:t>
            </a:r>
            <a:r>
              <a:rPr lang="ru-RU" dirty="0" err="1"/>
              <a:t>Сенсордың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жұмысы</a:t>
            </a:r>
            <a:r>
              <a:rPr lang="ru-RU" dirty="0"/>
              <a:t>:</a:t>
            </a:r>
          </a:p>
          <a:p>
            <a:r>
              <a:rPr lang="ru-RU" dirty="0" err="1"/>
              <a:t>өлшеу</a:t>
            </a:r>
            <a:r>
              <a:rPr lang="ru-RU" dirty="0"/>
              <a:t> (температура, </a:t>
            </a:r>
            <a:r>
              <a:rPr lang="ru-RU" dirty="0" err="1"/>
              <a:t>қысым</a:t>
            </a:r>
            <a:r>
              <a:rPr lang="ru-RU" dirty="0"/>
              <a:t>, газ, </a:t>
            </a:r>
            <a:r>
              <a:rPr lang="ru-RU" dirty="0" err="1"/>
              <a:t>қозғалыс</a:t>
            </a:r>
            <a:r>
              <a:rPr lang="ru-RU" dirty="0"/>
              <a:t>, </a:t>
            </a:r>
            <a:r>
              <a:rPr lang="ru-RU" dirty="0" err="1"/>
              <a:t>жарық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.)</a:t>
            </a:r>
          </a:p>
          <a:p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деректі</a:t>
            </a:r>
            <a:r>
              <a:rPr lang="ru-RU" dirty="0"/>
              <a:t> </a:t>
            </a:r>
            <a:r>
              <a:rPr lang="ru-RU" b="1" dirty="0" err="1"/>
              <a:t>минималды</a:t>
            </a:r>
            <a:r>
              <a:rPr lang="ru-RU" b="1" dirty="0"/>
              <a:t> </a:t>
            </a:r>
            <a:r>
              <a:rPr lang="ru-RU" b="1" dirty="0" err="1"/>
              <a:t>энергиямен</a:t>
            </a:r>
            <a:r>
              <a:rPr lang="ru-RU" dirty="0"/>
              <a:t> </a:t>
            </a:r>
            <a:r>
              <a:rPr lang="ru-RU" dirty="0" err="1"/>
              <a:t>желіге</a:t>
            </a:r>
            <a:r>
              <a:rPr lang="ru-RU" dirty="0"/>
              <a:t> </a:t>
            </a:r>
            <a:r>
              <a:rPr lang="ru-RU" dirty="0" err="1"/>
              <a:t>жіберу</a:t>
            </a:r>
            <a:endParaRPr lang="ru-RU" dirty="0"/>
          </a:p>
          <a:p>
            <a:r>
              <a:rPr lang="ru-RU" dirty="0" err="1"/>
              <a:t>дерек</a:t>
            </a:r>
            <a:r>
              <a:rPr lang="ru-RU" dirty="0"/>
              <a:t> шлюз/</a:t>
            </a:r>
            <a:r>
              <a:rPr lang="ru-RU" dirty="0" err="1"/>
              <a:t>серверге</a:t>
            </a:r>
            <a:r>
              <a:rPr lang="ru-RU" dirty="0"/>
              <a:t> </a:t>
            </a:r>
            <a:r>
              <a:rPr lang="ru-RU" dirty="0" err="1"/>
              <a:t>жетіп</a:t>
            </a:r>
            <a:r>
              <a:rPr lang="ru-RU" dirty="0"/>
              <a:t>, мониторинг/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асады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WSN-</a:t>
            </a:r>
            <a:r>
              <a:rPr lang="ru-RU" dirty="0"/>
              <a:t>та </a:t>
            </a:r>
            <a:r>
              <a:rPr lang="ru-RU" dirty="0" err="1"/>
              <a:t>байланыс</a:t>
            </a:r>
            <a:r>
              <a:rPr lang="ru-RU" dirty="0"/>
              <a:t> “интернет </a:t>
            </a:r>
            <a:r>
              <a:rPr lang="ru-RU" dirty="0" err="1"/>
              <a:t>сияқты</a:t>
            </a:r>
            <a:r>
              <a:rPr lang="ru-RU" dirty="0"/>
              <a:t>” </a:t>
            </a:r>
            <a:r>
              <a:rPr lang="ru-RU" dirty="0" err="1"/>
              <a:t>емес</a:t>
            </a:r>
            <a:r>
              <a:rPr lang="ru-RU" dirty="0"/>
              <a:t>. </a:t>
            </a:r>
            <a:r>
              <a:rPr lang="ru-RU" dirty="0" err="1"/>
              <a:t>Мұнда</a:t>
            </a:r>
            <a:r>
              <a:rPr lang="ru-RU" dirty="0"/>
              <a:t> </a:t>
            </a:r>
            <a:r>
              <a:rPr lang="ru-RU" dirty="0" err="1"/>
              <a:t>көбіне</a:t>
            </a:r>
            <a:r>
              <a:rPr lang="ru-RU" dirty="0"/>
              <a:t>:</a:t>
            </a:r>
          </a:p>
          <a:p>
            <a:r>
              <a:rPr lang="ru-RU" dirty="0" err="1"/>
              <a:t>дерек</a:t>
            </a:r>
            <a:r>
              <a:rPr lang="ru-RU" dirty="0"/>
              <a:t> </a:t>
            </a:r>
            <a:r>
              <a:rPr lang="ru-RU" dirty="0" err="1"/>
              <a:t>көлемі</a:t>
            </a:r>
            <a:r>
              <a:rPr lang="ru-RU" dirty="0"/>
              <a:t> аз (</a:t>
            </a:r>
            <a:r>
              <a:rPr lang="ru-RU" dirty="0" err="1"/>
              <a:t>байттар</a:t>
            </a:r>
            <a:r>
              <a:rPr lang="ru-RU" dirty="0"/>
              <a:t>/</a:t>
            </a:r>
            <a:r>
              <a:rPr lang="ru-RU" dirty="0" err="1"/>
              <a:t>ондық</a:t>
            </a:r>
            <a:r>
              <a:rPr lang="ru-RU" dirty="0"/>
              <a:t> </a:t>
            </a:r>
            <a:r>
              <a:rPr lang="ru-RU" dirty="0" err="1"/>
              <a:t>байттар</a:t>
            </a:r>
            <a:r>
              <a:rPr lang="ru-RU" dirty="0"/>
              <a:t>)</a:t>
            </a:r>
          </a:p>
          <a:p>
            <a:r>
              <a:rPr lang="ru-RU" dirty="0"/>
              <a:t>батарея </a:t>
            </a:r>
            <a:r>
              <a:rPr lang="ru-RU" dirty="0" err="1"/>
              <a:t>ұзаққа</a:t>
            </a:r>
            <a:r>
              <a:rPr lang="ru-RU" dirty="0"/>
              <a:t> </a:t>
            </a:r>
            <a:r>
              <a:rPr lang="ru-RU" dirty="0" err="1"/>
              <a:t>жетуі</a:t>
            </a:r>
            <a:r>
              <a:rPr lang="ru-RU" dirty="0"/>
              <a:t> керек (</a:t>
            </a:r>
            <a:r>
              <a:rPr lang="ru-RU" dirty="0" err="1"/>
              <a:t>айлар</a:t>
            </a:r>
            <a:r>
              <a:rPr lang="ru-RU" dirty="0"/>
              <a:t>/</a:t>
            </a:r>
            <a:r>
              <a:rPr lang="ru-RU" dirty="0" err="1"/>
              <a:t>жылдар</a:t>
            </a:r>
            <a:r>
              <a:rPr lang="ru-RU" dirty="0"/>
              <a:t>)</a:t>
            </a:r>
          </a:p>
          <a:p>
            <a:r>
              <a:rPr lang="ru-RU" dirty="0" err="1"/>
              <a:t>құрылғылар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арзан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қажет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технологиясы</a:t>
            </a:r>
            <a:r>
              <a:rPr lang="ru-RU" dirty="0"/>
              <a:t> </a:t>
            </a:r>
            <a:r>
              <a:rPr lang="ru-RU" b="1" dirty="0" err="1"/>
              <a:t>қарапайым</a:t>
            </a:r>
            <a:r>
              <a:rPr lang="ru-RU" b="1" dirty="0"/>
              <a:t>, </a:t>
            </a:r>
            <a:r>
              <a:rPr lang="ru-RU" b="1" dirty="0" err="1"/>
              <a:t>үнемді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тұрақты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керек.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856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FD8A4-BA56-CD5B-3128-8493DF1F0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Радиобайланыс</a:t>
            </a:r>
            <a:r>
              <a:rPr lang="ru-RU" dirty="0"/>
              <a:t> </a:t>
            </a:r>
            <a:r>
              <a:rPr lang="ru-RU" dirty="0" err="1"/>
              <a:t>негіздері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6B4F2F-381B-D5D2-A85A-E5E5914DF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Сенсор </a:t>
            </a:r>
            <a:r>
              <a:rPr lang="ru-RU" dirty="0" err="1"/>
              <a:t>түйін</a:t>
            </a:r>
            <a:r>
              <a:rPr lang="ru-RU" dirty="0"/>
              <a:t> </a:t>
            </a:r>
            <a:r>
              <a:rPr lang="ru-RU" dirty="0" err="1"/>
              <a:t>жібергенде</a:t>
            </a:r>
            <a:r>
              <a:rPr lang="ru-RU" dirty="0"/>
              <a:t> </a:t>
            </a:r>
            <a:r>
              <a:rPr lang="ru-RU" dirty="0" err="1"/>
              <a:t>радиотолқын</a:t>
            </a:r>
            <a:r>
              <a:rPr lang="ru-RU" dirty="0"/>
              <a:t> </a:t>
            </a:r>
            <a:r>
              <a:rPr lang="ru-RU" dirty="0" err="1"/>
              <a:t>эфирге</a:t>
            </a:r>
            <a:r>
              <a:rPr lang="ru-RU" dirty="0"/>
              <a:t> </a:t>
            </a:r>
            <a:r>
              <a:rPr lang="ru-RU" dirty="0" err="1"/>
              <a:t>тарайды</a:t>
            </a:r>
            <a:r>
              <a:rPr lang="ru-RU" dirty="0"/>
              <a:t>. </a:t>
            </a:r>
            <a:r>
              <a:rPr lang="ru-RU" dirty="0" err="1"/>
              <a:t>Қабылдағыш</a:t>
            </a:r>
            <a:r>
              <a:rPr lang="ru-RU" dirty="0"/>
              <a:t> </a:t>
            </a:r>
            <a:r>
              <a:rPr lang="ru-RU" dirty="0" err="1"/>
              <a:t>түйін</a:t>
            </a:r>
            <a:r>
              <a:rPr lang="ru-RU" dirty="0"/>
              <a:t>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толқынды</a:t>
            </a:r>
            <a:r>
              <a:rPr lang="ru-RU" dirty="0"/>
              <a:t> </a:t>
            </a:r>
            <a:r>
              <a:rPr lang="ru-RU" dirty="0" err="1"/>
              <a:t>қабылдап</a:t>
            </a:r>
            <a:r>
              <a:rPr lang="ru-RU" dirty="0"/>
              <a:t>, </a:t>
            </a:r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қалпына</a:t>
            </a:r>
            <a:r>
              <a:rPr lang="ru-RU" dirty="0"/>
              <a:t> </a:t>
            </a:r>
            <a:r>
              <a:rPr lang="ru-RU" dirty="0" err="1"/>
              <a:t>келтіреді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мәселе</a:t>
            </a:r>
            <a:r>
              <a:rPr lang="ru-RU" dirty="0"/>
              <a:t> бар:</a:t>
            </a:r>
          </a:p>
          <a:p>
            <a:r>
              <a:rPr lang="ru-RU" b="1" dirty="0"/>
              <a:t>сигнал </a:t>
            </a:r>
            <a:r>
              <a:rPr lang="ru-RU" b="1" dirty="0" err="1"/>
              <a:t>әлсірейді</a:t>
            </a:r>
            <a:r>
              <a:rPr lang="ru-RU" dirty="0"/>
              <a:t> (</a:t>
            </a:r>
            <a:r>
              <a:rPr lang="ru-RU" dirty="0" err="1"/>
              <a:t>қашықтық</a:t>
            </a:r>
            <a:r>
              <a:rPr lang="ru-RU" dirty="0"/>
              <a:t> </a:t>
            </a:r>
            <a:r>
              <a:rPr lang="ru-RU" dirty="0" err="1"/>
              <a:t>артқанда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кедергілер</a:t>
            </a:r>
            <a:r>
              <a:rPr lang="ru-RU" dirty="0"/>
              <a:t> </a:t>
            </a:r>
            <a:r>
              <a:rPr lang="ru-RU" dirty="0" err="1"/>
              <a:t>көбейгенде</a:t>
            </a:r>
            <a:r>
              <a:rPr lang="ru-RU" dirty="0"/>
              <a:t>)</a:t>
            </a:r>
          </a:p>
          <a:p>
            <a:r>
              <a:rPr lang="ru-RU" b="1" dirty="0"/>
              <a:t>шу/</a:t>
            </a:r>
            <a:r>
              <a:rPr lang="ru-RU" b="1" dirty="0" err="1"/>
              <a:t>кедергі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 (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құрылғылар</a:t>
            </a:r>
            <a:r>
              <a:rPr lang="ru-RU" dirty="0"/>
              <a:t>, </a:t>
            </a:r>
            <a:r>
              <a:rPr lang="ru-RU" dirty="0" err="1"/>
              <a:t>өндірістік</a:t>
            </a:r>
            <a:r>
              <a:rPr lang="ru-RU" dirty="0"/>
              <a:t> шу, </a:t>
            </a:r>
            <a:r>
              <a:rPr lang="en-US" dirty="0"/>
              <a:t>Wi-Fi, Bluetooth </a:t>
            </a:r>
            <a:r>
              <a:rPr lang="ru-RU" dirty="0" err="1"/>
              <a:t>т.б</a:t>
            </a:r>
            <a:r>
              <a:rPr lang="ru-RU" dirty="0"/>
              <a:t>.)</a:t>
            </a:r>
          </a:p>
          <a:p>
            <a:pPr marL="0" indent="0">
              <a:buNone/>
            </a:pPr>
            <a:r>
              <a:rPr lang="en-US" dirty="0"/>
              <a:t>WSN-</a:t>
            </a:r>
            <a:r>
              <a:rPr lang="ru-RU" dirty="0"/>
              <a:t>та </a:t>
            </a:r>
            <a:r>
              <a:rPr lang="ru-RU" dirty="0" err="1"/>
              <a:t>мақсат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“</a:t>
            </a:r>
            <a:r>
              <a:rPr lang="ru-RU" dirty="0" err="1"/>
              <a:t>жылдамдық</a:t>
            </a:r>
            <a:r>
              <a:rPr lang="ru-RU" dirty="0"/>
              <a:t>” </a:t>
            </a:r>
            <a:r>
              <a:rPr lang="ru-RU" dirty="0" err="1"/>
              <a:t>емес</a:t>
            </a:r>
            <a:r>
              <a:rPr lang="ru-RU" dirty="0"/>
              <a:t>, </a:t>
            </a:r>
            <a:r>
              <a:rPr lang="ru-RU" b="1" dirty="0" err="1"/>
              <a:t>ең</a:t>
            </a:r>
            <a:r>
              <a:rPr lang="ru-RU" b="1" dirty="0"/>
              <a:t> </a:t>
            </a:r>
            <a:r>
              <a:rPr lang="ru-RU" b="1" dirty="0" err="1"/>
              <a:t>сенімді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ең</a:t>
            </a:r>
            <a:r>
              <a:rPr lang="ru-RU" b="1" dirty="0"/>
              <a:t> </a:t>
            </a:r>
            <a:r>
              <a:rPr lang="ru-RU" b="1" dirty="0" err="1"/>
              <a:t>үнемді</a:t>
            </a:r>
            <a:r>
              <a:rPr lang="ru-RU" dirty="0"/>
              <a:t> </a:t>
            </a:r>
            <a:r>
              <a:rPr lang="ru-RU" dirty="0" err="1"/>
              <a:t>жеткізу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69682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Шрифт, текст, белый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197CFDE-DB82-6841-A359-40A9DE37E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165" y="536184"/>
            <a:ext cx="5216471" cy="2143655"/>
          </a:xfrm>
          <a:prstGeom prst="rect">
            <a:avLst/>
          </a:prstGeom>
        </p:spPr>
      </p:pic>
      <p:pic>
        <p:nvPicPr>
          <p:cNvPr id="7" name="Рисунок 6" descr="Изображение выглядит как антенн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56BD1B5-8F36-9771-A2AF-E8FDBAAF8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131" y="2686335"/>
            <a:ext cx="6374068" cy="38784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D29D8C-D600-858F-724A-854A35A674FF}"/>
              </a:ext>
            </a:extLst>
          </p:cNvPr>
          <p:cNvSpPr txBox="1"/>
          <p:nvPr/>
        </p:nvSpPr>
        <p:spPr>
          <a:xfrm>
            <a:off x="237067" y="293207"/>
            <a:ext cx="2819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Friis</a:t>
            </a:r>
            <a:r>
              <a:rPr lang="en-US" sz="3600" dirty="0"/>
              <a:t> </a:t>
            </a:r>
            <a:r>
              <a:rPr lang="ru-RU" sz="3600" dirty="0" err="1"/>
              <a:t>формуласы</a:t>
            </a:r>
            <a:endParaRPr lang="ru-KZ" sz="3600" dirty="0"/>
          </a:p>
        </p:txBody>
      </p:sp>
    </p:spTree>
    <p:extLst>
      <p:ext uri="{BB962C8B-B14F-4D97-AF65-F5344CB8AC3E}">
        <p14:creationId xmlns:p14="http://schemas.microsoft.com/office/powerpoint/2010/main" val="236721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639E1-DE3F-D065-5B4D-3B34348C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Log-distance path loss model</a:t>
            </a:r>
            <a:endParaRPr lang="ru-KZ" dirty="0"/>
          </a:p>
        </p:txBody>
      </p:sp>
      <p:pic>
        <p:nvPicPr>
          <p:cNvPr id="7" name="Рисунок 6" descr="Изображение выглядит как текст, Шрифт, снимок экран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81133DD-4916-E20F-097C-E6AE59871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44" y="1690688"/>
            <a:ext cx="7717103" cy="2760132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снимок экрана, число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F07D0DA-F0F3-FC8D-17B0-3BE9DEA80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960" y="2688656"/>
            <a:ext cx="5598160" cy="407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88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F2387-CE43-C7E4-12F2-F497507A4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параметрлер</a:t>
            </a:r>
            <a:endParaRPr lang="ru-KZ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E5D0F6D-C42F-A8E9-D403-63391739B2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690688"/>
            <a:ext cx="9914467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Жиілік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(f)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радиотолқынның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“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қандай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диапазонда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жұмыс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істейтіні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(433/868/2.4)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Жіберу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қуаты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Tx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Power, 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dBm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сигналды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қаншалық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“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күшті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жібереміз</a:t>
            </a:r>
            <a:endParaRPr kumimoji="0" lang="ru-KZ" altLang="ru-K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Қабылдағыш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сезімталдығы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Rx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Sensitivity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dBm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өте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әлсіз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сигналды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қабылдай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алу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шегі</a:t>
            </a:r>
            <a:endParaRPr kumimoji="0" lang="ru-KZ" altLang="ru-K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RSSI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қабылданған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сигнал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деңгейінің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өлшемі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шамамен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“сигнал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күші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SNR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сигнал мен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шудың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арақатынасы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(сапа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көрсеткіші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Дерек 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жылдамдығы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(Data 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rate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бит/с,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жоғары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болса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кейде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қашықтық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қысқарады</a:t>
            </a:r>
            <a:endParaRPr kumimoji="0" lang="ru-KZ" altLang="ru-K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Арна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ені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Bandwidth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кең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болса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жылдамдық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артады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бірақ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шу да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көбірек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“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кіреді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739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3187C-C3CA-99CB-4B49-078E70901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67" y="-210608"/>
            <a:ext cx="10515600" cy="1325563"/>
          </a:xfrm>
        </p:spPr>
        <p:txBody>
          <a:bodyPr/>
          <a:lstStyle/>
          <a:p>
            <a:r>
              <a:rPr lang="en-US" dirty="0"/>
              <a:t>RSSI — </a:t>
            </a:r>
            <a:r>
              <a:rPr lang="en-US" b="1" dirty="0"/>
              <a:t>Received Signal Strength Indicator</a:t>
            </a:r>
            <a:endParaRPr lang="ru-KZ" dirty="0"/>
          </a:p>
        </p:txBody>
      </p:sp>
      <p:pic>
        <p:nvPicPr>
          <p:cNvPr id="6" name="Объект 5" descr="Изображение выглядит как текст, Шрифт, снимок экрана, алгебр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2294868-7C0A-AE24-E5A3-E3E84E891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69" y="1011353"/>
            <a:ext cx="11307316" cy="24176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E60686-DCF6-5274-5706-F0C1ED1EBB12}"/>
              </a:ext>
            </a:extLst>
          </p:cNvPr>
          <p:cNvSpPr txBox="1"/>
          <p:nvPr/>
        </p:nvSpPr>
        <p:spPr>
          <a:xfrm>
            <a:off x="364066" y="3721437"/>
            <a:ext cx="116247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Wi-Fi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en-US" sz="2400" dirty="0"/>
              <a:t>Bluetooth 4.0 </a:t>
            </a:r>
            <a:r>
              <a:rPr lang="ru-RU" sz="2400" dirty="0" err="1"/>
              <a:t>стандарттарымен</a:t>
            </a:r>
            <a:r>
              <a:rPr lang="ru-RU" sz="2400" dirty="0"/>
              <a:t> </a:t>
            </a:r>
            <a:r>
              <a:rPr lang="ru-RU" sz="2400" dirty="0" err="1"/>
              <a:t>жұмыс</a:t>
            </a:r>
            <a:r>
              <a:rPr lang="ru-RU" sz="2400" dirty="0"/>
              <a:t> </a:t>
            </a:r>
            <a:r>
              <a:rPr lang="ru-RU" sz="2400" dirty="0" err="1"/>
              <a:t>істейтін</a:t>
            </a:r>
            <a:r>
              <a:rPr lang="ru-RU" sz="2400" dirty="0"/>
              <a:t> </a:t>
            </a:r>
            <a:r>
              <a:rPr lang="ru-RU" sz="2400" dirty="0" err="1"/>
              <a:t>құрылғыларда</a:t>
            </a:r>
            <a:r>
              <a:rPr lang="ru-RU" sz="2400" dirty="0"/>
              <a:t> </a:t>
            </a:r>
            <a:r>
              <a:rPr lang="en-US" sz="2400" b="1" dirty="0"/>
              <a:t>RSSI</a:t>
            </a:r>
            <a:r>
              <a:rPr lang="en-US" sz="2400" dirty="0"/>
              <a:t> </a:t>
            </a:r>
            <a:r>
              <a:rPr lang="ru-RU" sz="2400" dirty="0" err="1"/>
              <a:t>көбіне</a:t>
            </a:r>
            <a:r>
              <a:rPr lang="ru-RU" sz="2400" dirty="0"/>
              <a:t> </a:t>
            </a:r>
            <a:r>
              <a:rPr lang="ru-RU" sz="2400" dirty="0" err="1"/>
              <a:t>құрылғыдан</a:t>
            </a:r>
            <a:r>
              <a:rPr lang="ru-RU" sz="2400" dirty="0"/>
              <a:t> </a:t>
            </a:r>
            <a:r>
              <a:rPr lang="ru-RU" sz="2400" dirty="0" err="1"/>
              <a:t>базалық</a:t>
            </a:r>
            <a:r>
              <a:rPr lang="ru-RU" sz="2400" dirty="0"/>
              <a:t> </a:t>
            </a:r>
            <a:r>
              <a:rPr lang="ru-RU" sz="2400" dirty="0" err="1"/>
              <a:t>станцияға</a:t>
            </a:r>
            <a:r>
              <a:rPr lang="ru-RU" sz="2400" dirty="0"/>
              <a:t>/</a:t>
            </a:r>
            <a:r>
              <a:rPr lang="ru-RU" sz="2400" dirty="0" err="1"/>
              <a:t>маякқа</a:t>
            </a:r>
            <a:r>
              <a:rPr lang="ru-RU" sz="2400" dirty="0"/>
              <a:t> </a:t>
            </a:r>
            <a:r>
              <a:rPr lang="ru-RU" sz="2400" dirty="0" err="1"/>
              <a:t>дейінгі</a:t>
            </a:r>
            <a:r>
              <a:rPr lang="ru-RU" sz="2400" dirty="0"/>
              <a:t> </a:t>
            </a:r>
            <a:r>
              <a:rPr lang="ru-RU" sz="2400" b="1" dirty="0" err="1"/>
              <a:t>қашықтықты</a:t>
            </a:r>
            <a:r>
              <a:rPr lang="ru-RU" sz="2400" b="1" dirty="0"/>
              <a:t> </a:t>
            </a:r>
            <a:r>
              <a:rPr lang="ru-RU" sz="2400" b="1" dirty="0" err="1"/>
              <a:t>шамалап</a:t>
            </a:r>
            <a:r>
              <a:rPr lang="ru-RU" sz="2400" b="1" dirty="0"/>
              <a:t> </a:t>
            </a:r>
            <a:r>
              <a:rPr lang="ru-RU" sz="2400" b="1" dirty="0" err="1"/>
              <a:t>бағалауға</a:t>
            </a:r>
            <a:r>
              <a:rPr lang="ru-RU" sz="2400" dirty="0"/>
              <a:t> </a:t>
            </a:r>
            <a:r>
              <a:rPr lang="ru-RU" sz="2400" dirty="0" err="1"/>
              <a:t>мүмкіндік</a:t>
            </a:r>
            <a:r>
              <a:rPr lang="ru-RU" sz="2400" dirty="0"/>
              <a:t> </a:t>
            </a:r>
            <a:r>
              <a:rPr lang="ru-RU" sz="2400" dirty="0" err="1"/>
              <a:t>беретін</a:t>
            </a:r>
            <a:r>
              <a:rPr lang="ru-RU" sz="2400" dirty="0"/>
              <a:t> </a:t>
            </a:r>
            <a:r>
              <a:rPr lang="ru-RU" sz="2400" dirty="0" err="1"/>
              <a:t>негізгі</a:t>
            </a:r>
            <a:r>
              <a:rPr lang="ru-RU" sz="2400" dirty="0"/>
              <a:t> параметр </a:t>
            </a:r>
            <a:r>
              <a:rPr lang="ru-RU" sz="2400" dirty="0" err="1"/>
              <a:t>ретінде</a:t>
            </a:r>
            <a:r>
              <a:rPr lang="ru-RU" sz="2400" dirty="0"/>
              <a:t> </a:t>
            </a:r>
            <a:r>
              <a:rPr lang="ru-RU" sz="2400" dirty="0" err="1"/>
              <a:t>қолданылады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 err="1"/>
              <a:t>Таратқыштың</a:t>
            </a:r>
            <a:r>
              <a:rPr lang="ru-RU" sz="2400" dirty="0"/>
              <a:t> </a:t>
            </a:r>
            <a:r>
              <a:rPr lang="ru-RU" sz="2400" b="1" dirty="0" err="1"/>
              <a:t>жақын</a:t>
            </a:r>
            <a:r>
              <a:rPr lang="ru-RU" sz="2400" b="1" dirty="0"/>
              <a:t> </a:t>
            </a:r>
            <a:r>
              <a:rPr lang="ru-RU" sz="2400" b="1" dirty="0" err="1"/>
              <a:t>аймағынан</a:t>
            </a:r>
            <a:r>
              <a:rPr lang="ru-RU" sz="2400" b="1" dirty="0"/>
              <a:t> </a:t>
            </a:r>
            <a:r>
              <a:rPr lang="ru-RU" sz="2400" b="1" dirty="0" err="1"/>
              <a:t>тыс</a:t>
            </a:r>
            <a:r>
              <a:rPr lang="ru-RU" sz="2400" dirty="0"/>
              <a:t> (</a:t>
            </a:r>
            <a:r>
              <a:rPr lang="en-US" sz="2400" dirty="0"/>
              <a:t>far-field) </a:t>
            </a:r>
            <a:r>
              <a:rPr lang="ru-RU" sz="2400" dirty="0" err="1"/>
              <a:t>қашықтықты</a:t>
            </a:r>
            <a:r>
              <a:rPr lang="ru-RU" sz="2400" dirty="0"/>
              <a:t> </a:t>
            </a:r>
            <a:r>
              <a:rPr lang="ru-RU" sz="2400" dirty="0" err="1"/>
              <a:t>бағалау</a:t>
            </a:r>
            <a:r>
              <a:rPr lang="ru-RU" sz="2400" dirty="0"/>
              <a:t> </a:t>
            </a:r>
            <a:r>
              <a:rPr lang="ru-RU" sz="2400" dirty="0" err="1"/>
              <a:t>теңдеуі</a:t>
            </a:r>
            <a:r>
              <a:rPr lang="ru-RU" sz="2400" dirty="0"/>
              <a:t>:</a:t>
            </a:r>
            <a:endParaRPr lang="ru-KZ" sz="2400" dirty="0"/>
          </a:p>
        </p:txBody>
      </p:sp>
      <p:pic>
        <p:nvPicPr>
          <p:cNvPr id="10" name="Рисунок 9" descr="Изображение выглядит как Шрифт, типография, текст, бел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9C21C00-F2FA-25CF-6152-48E8952BC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588" y="5583534"/>
            <a:ext cx="3941945" cy="98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1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BDE64205-B828-CB0C-5847-EC84CE1EB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591820"/>
            <a:ext cx="5261264" cy="385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ignal to noise Ratio">
            <a:extLst>
              <a:ext uri="{FF2B5EF4-FFF2-40B4-BE49-F238E27FC236}">
                <a16:creationId xmlns:a16="http://schemas.microsoft.com/office/drawing/2014/main" id="{576C71A6-927E-C6DE-BCFC-EBDB7D588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35" y="800100"/>
            <a:ext cx="6360204" cy="372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текст, Шрифт, линия, бел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C276A12-FBE8-7645-71B7-F271D7AE8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141" y="4795520"/>
            <a:ext cx="10050278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37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7EEAC-C476-6AFF-82C1-A2E3B80FB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rate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2C6D6F-0DD4-4CAB-5437-223700452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11134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Data rate</a:t>
            </a:r>
            <a:r>
              <a:rPr lang="en-US" dirty="0"/>
              <a:t> —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арнасы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деректердің</a:t>
            </a:r>
            <a:r>
              <a:rPr lang="ru-RU" dirty="0"/>
              <a:t> </a:t>
            </a:r>
            <a:r>
              <a:rPr lang="ru-RU" dirty="0" err="1"/>
              <a:t>берілу</a:t>
            </a:r>
            <a:r>
              <a:rPr lang="ru-RU" dirty="0"/>
              <a:t> </a:t>
            </a:r>
            <a:r>
              <a:rPr lang="ru-RU" dirty="0" err="1"/>
              <a:t>жылдамдығы</a:t>
            </a:r>
            <a:r>
              <a:rPr lang="ru-RU" dirty="0"/>
              <a:t>.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8271F-A89D-697F-64A0-80230384FA8B}"/>
              </a:ext>
            </a:extLst>
          </p:cNvPr>
          <p:cNvSpPr txBox="1"/>
          <p:nvPr/>
        </p:nvSpPr>
        <p:spPr>
          <a:xfrm>
            <a:off x="1879599" y="3839783"/>
            <a:ext cx="26500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Shannon</a:t>
            </a:r>
            <a:endParaRPr lang="ru-KZ" sz="3200" dirty="0"/>
          </a:p>
        </p:txBody>
      </p:sp>
      <p:pic>
        <p:nvPicPr>
          <p:cNvPr id="7" name="Рисунок 6" descr="Изображение выглядит как Шрифт, текст, белый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7E537D0-D399-97B7-891A-9E9140D56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90" y="4784414"/>
            <a:ext cx="5267153" cy="1196634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D2F52FD1-9B25-BCC1-ADF2-497CA0054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26" y="2056491"/>
            <a:ext cx="4279900" cy="356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CEA47E-3035-9B07-71A4-789ADA7402A2}"/>
              </a:ext>
            </a:extLst>
          </p:cNvPr>
          <p:cNvSpPr txBox="1"/>
          <p:nvPr/>
        </p:nvSpPr>
        <p:spPr>
          <a:xfrm>
            <a:off x="7239000" y="716086"/>
            <a:ext cx="44111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KZ" altLang="ru-KZ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Bandwidth</a:t>
            </a:r>
            <a:endParaRPr lang="ru-KZ" sz="4400" dirty="0"/>
          </a:p>
        </p:txBody>
      </p:sp>
    </p:spTree>
    <p:extLst>
      <p:ext uri="{BB962C8B-B14F-4D97-AF65-F5344CB8AC3E}">
        <p14:creationId xmlns:p14="http://schemas.microsoft.com/office/powerpoint/2010/main" val="8404211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882</Words>
  <Application>Microsoft Office PowerPoint</Application>
  <PresentationFormat>Широкоэкранный</PresentationFormat>
  <Paragraphs>124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Times New Roman</vt:lpstr>
      <vt:lpstr>ui-sans-serif</vt:lpstr>
      <vt:lpstr>Тема Office</vt:lpstr>
      <vt:lpstr>WSN жүйелерінде сымсыз деректерді беру </vt:lpstr>
      <vt:lpstr>Презентация PowerPoint</vt:lpstr>
      <vt:lpstr>Радиобайланыс негіздері</vt:lpstr>
      <vt:lpstr>Презентация PowerPoint</vt:lpstr>
      <vt:lpstr>Log-distance path loss model</vt:lpstr>
      <vt:lpstr>Негізгі параметрлер</vt:lpstr>
      <vt:lpstr>RSSI — Received Signal Strength Indicator</vt:lpstr>
      <vt:lpstr>Презентация PowerPoint</vt:lpstr>
      <vt:lpstr>Data rate</vt:lpstr>
      <vt:lpstr>Қабылданған сигнал неге төмендейді?</vt:lpstr>
      <vt:lpstr>Link Budget </vt:lpstr>
      <vt:lpstr>Презентация PowerPoint</vt:lpstr>
      <vt:lpstr>Жиілік диапазондары (433 / 868 / 2.4)</vt:lpstr>
      <vt:lpstr>Жоғары жиілік (2.4 ГГц) “ыңғайлы”, бірақ “сезімтал”</vt:lpstr>
      <vt:lpstr>Презентация PowerPoint</vt:lpstr>
      <vt:lpstr>Презентация PowerPoint</vt:lpstr>
      <vt:lpstr>Антенна мен орналастырудың рөлі</vt:lpstr>
      <vt:lpstr>WSN vs Wi-Fi: нақты критерийлер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Карибаев Бейбит</dc:creator>
  <cp:lastModifiedBy>Beybit Karibayev</cp:lastModifiedBy>
  <cp:revision>5</cp:revision>
  <dcterms:created xsi:type="dcterms:W3CDTF">2026-02-07T17:03:05Z</dcterms:created>
  <dcterms:modified xsi:type="dcterms:W3CDTF">2026-02-09T06:53:14Z</dcterms:modified>
</cp:coreProperties>
</file>